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57" r:id="rId3"/>
    <p:sldId id="259" r:id="rId4"/>
    <p:sldId id="260" r:id="rId5"/>
    <p:sldId id="261" r:id="rId6"/>
    <p:sldId id="262" r:id="rId7"/>
    <p:sldId id="278" r:id="rId8"/>
    <p:sldId id="266" r:id="rId9"/>
    <p:sldId id="281" r:id="rId10"/>
    <p:sldId id="279" r:id="rId11"/>
    <p:sldId id="267" r:id="rId12"/>
    <p:sldId id="268" r:id="rId13"/>
    <p:sldId id="282" r:id="rId14"/>
    <p:sldId id="283" r:id="rId15"/>
    <p:sldId id="284" r:id="rId16"/>
    <p:sldId id="277" r:id="rId1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281455-D7AF-46E1-BE60-638572800333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25F4BD33-88D5-4C29-8228-FA914C3D86C9}">
      <dgm:prSet phldrT="[Texto]"/>
      <dgm:spPr/>
      <dgm:t>
        <a:bodyPr/>
        <a:lstStyle/>
        <a:p>
          <a:r>
            <a:rPr lang="es-ES" dirty="0"/>
            <a:t>REACTIVO</a:t>
          </a:r>
        </a:p>
      </dgm:t>
    </dgm:pt>
    <dgm:pt modelId="{DE09FCBC-C87A-4FBE-AC81-E85B252CFAAE}" type="parTrans" cxnId="{A0F7F89D-EC91-412F-98EE-90D3EFCFE56B}">
      <dgm:prSet/>
      <dgm:spPr/>
      <dgm:t>
        <a:bodyPr/>
        <a:lstStyle/>
        <a:p>
          <a:endParaRPr lang="es-ES"/>
        </a:p>
      </dgm:t>
    </dgm:pt>
    <dgm:pt modelId="{7E7C3A54-6E87-4C84-8022-8219BBF97C91}" type="sibTrans" cxnId="{A0F7F89D-EC91-412F-98EE-90D3EFCFE56B}">
      <dgm:prSet/>
      <dgm:spPr/>
      <dgm:t>
        <a:bodyPr/>
        <a:lstStyle/>
        <a:p>
          <a:endParaRPr lang="es-ES"/>
        </a:p>
      </dgm:t>
    </dgm:pt>
    <dgm:pt modelId="{32F1340B-B6B7-4E56-B8A9-3BE3EA5D0860}">
      <dgm:prSet phldrT="[Texto]"/>
      <dgm:spPr/>
      <dgm:t>
        <a:bodyPr/>
        <a:lstStyle/>
        <a:p>
          <a:pPr algn="just"/>
          <a:r>
            <a:rPr lang="es-ES" dirty="0"/>
            <a:t>No puedo hacer nada</a:t>
          </a:r>
        </a:p>
      </dgm:t>
    </dgm:pt>
    <dgm:pt modelId="{3E01039F-D0CD-4F13-A582-2D1B7EF90F4C}" type="parTrans" cxnId="{50B7BE58-B7CA-4977-B808-CD8B7BA08728}">
      <dgm:prSet/>
      <dgm:spPr/>
      <dgm:t>
        <a:bodyPr/>
        <a:lstStyle/>
        <a:p>
          <a:endParaRPr lang="es-ES"/>
        </a:p>
      </dgm:t>
    </dgm:pt>
    <dgm:pt modelId="{B8A0981A-B881-4BBB-846C-B7F1BA50DF8E}" type="sibTrans" cxnId="{50B7BE58-B7CA-4977-B808-CD8B7BA08728}">
      <dgm:prSet/>
      <dgm:spPr/>
      <dgm:t>
        <a:bodyPr/>
        <a:lstStyle/>
        <a:p>
          <a:endParaRPr lang="es-ES"/>
        </a:p>
      </dgm:t>
    </dgm:pt>
    <dgm:pt modelId="{6C752446-6B7A-4B78-B664-B3BE134A7E72}">
      <dgm:prSet phldrT="[Texto]"/>
      <dgm:spPr/>
      <dgm:t>
        <a:bodyPr/>
        <a:lstStyle/>
        <a:p>
          <a:r>
            <a:rPr lang="es-ES" dirty="0"/>
            <a:t>PROACTIVO</a:t>
          </a:r>
        </a:p>
      </dgm:t>
    </dgm:pt>
    <dgm:pt modelId="{D710EEC2-E96D-44FE-BE10-355742C0278B}" type="parTrans" cxnId="{CEC31ABE-5E87-4C48-9E32-DD6F5E4DD444}">
      <dgm:prSet/>
      <dgm:spPr/>
      <dgm:t>
        <a:bodyPr/>
        <a:lstStyle/>
        <a:p>
          <a:endParaRPr lang="es-ES"/>
        </a:p>
      </dgm:t>
    </dgm:pt>
    <dgm:pt modelId="{EFBCC327-CE31-41C1-A5DD-DADB2A4F6455}" type="sibTrans" cxnId="{CEC31ABE-5E87-4C48-9E32-DD6F5E4DD444}">
      <dgm:prSet/>
      <dgm:spPr/>
      <dgm:t>
        <a:bodyPr/>
        <a:lstStyle/>
        <a:p>
          <a:endParaRPr lang="es-ES"/>
        </a:p>
      </dgm:t>
    </dgm:pt>
    <dgm:pt modelId="{506EAF6B-1397-42CF-B613-2192F289022A}">
      <dgm:prSet phldrT="[Texto]"/>
      <dgm:spPr/>
      <dgm:t>
        <a:bodyPr/>
        <a:lstStyle/>
        <a:p>
          <a:r>
            <a:rPr lang="es-ES" dirty="0"/>
            <a:t>Examinemos alternativas</a:t>
          </a:r>
        </a:p>
      </dgm:t>
    </dgm:pt>
    <dgm:pt modelId="{48612D39-D31D-41DF-83BD-B4CBCF467F4C}" type="parTrans" cxnId="{B07C9A84-7745-4ED2-85F3-4BBA2424B74A}">
      <dgm:prSet/>
      <dgm:spPr/>
      <dgm:t>
        <a:bodyPr/>
        <a:lstStyle/>
        <a:p>
          <a:endParaRPr lang="es-ES"/>
        </a:p>
      </dgm:t>
    </dgm:pt>
    <dgm:pt modelId="{75462E56-1291-411F-9BFF-EE221A27E8E0}" type="sibTrans" cxnId="{B07C9A84-7745-4ED2-85F3-4BBA2424B74A}">
      <dgm:prSet/>
      <dgm:spPr/>
      <dgm:t>
        <a:bodyPr/>
        <a:lstStyle/>
        <a:p>
          <a:endParaRPr lang="es-ES"/>
        </a:p>
      </dgm:t>
    </dgm:pt>
    <dgm:pt modelId="{2365E8CA-C9ED-4E8A-A227-0B3D60F873AE}">
      <dgm:prSet/>
      <dgm:spPr/>
      <dgm:t>
        <a:bodyPr/>
        <a:lstStyle/>
        <a:p>
          <a:pPr algn="just"/>
          <a:r>
            <a:rPr lang="es-ES" dirty="0"/>
            <a:t>Estoy tan</a:t>
          </a:r>
        </a:p>
      </dgm:t>
    </dgm:pt>
    <dgm:pt modelId="{8E0CE67D-AFD4-422B-91CD-13BFE5927ADF}" type="parTrans" cxnId="{A5C2FAAB-EB43-447C-8E93-E6952C768C6C}">
      <dgm:prSet/>
      <dgm:spPr/>
      <dgm:t>
        <a:bodyPr/>
        <a:lstStyle/>
        <a:p>
          <a:endParaRPr lang="es-ES"/>
        </a:p>
      </dgm:t>
    </dgm:pt>
    <dgm:pt modelId="{BECC82D9-F786-4ED6-A8FD-4D28F6E254BA}" type="sibTrans" cxnId="{A5C2FAAB-EB43-447C-8E93-E6952C768C6C}">
      <dgm:prSet/>
      <dgm:spPr/>
      <dgm:t>
        <a:bodyPr/>
        <a:lstStyle/>
        <a:p>
          <a:endParaRPr lang="es-ES"/>
        </a:p>
      </dgm:t>
    </dgm:pt>
    <dgm:pt modelId="{8CC80AD3-8340-44A3-A307-66EC517D3257}">
      <dgm:prSet/>
      <dgm:spPr/>
      <dgm:t>
        <a:bodyPr/>
        <a:lstStyle/>
        <a:p>
          <a:pPr algn="just"/>
          <a:r>
            <a:rPr lang="es-ES" dirty="0"/>
            <a:t>Me hace enojar</a:t>
          </a:r>
        </a:p>
      </dgm:t>
    </dgm:pt>
    <dgm:pt modelId="{93F13AA8-C234-43BC-9DF0-25A1A953D5D9}" type="parTrans" cxnId="{AEA59871-9E13-4C81-8E9F-B64A9D102C30}">
      <dgm:prSet/>
      <dgm:spPr/>
      <dgm:t>
        <a:bodyPr/>
        <a:lstStyle/>
        <a:p>
          <a:endParaRPr lang="es-ES"/>
        </a:p>
      </dgm:t>
    </dgm:pt>
    <dgm:pt modelId="{27F2A831-55B8-4908-8FB0-B858115B75A0}" type="sibTrans" cxnId="{AEA59871-9E13-4C81-8E9F-B64A9D102C30}">
      <dgm:prSet/>
      <dgm:spPr/>
      <dgm:t>
        <a:bodyPr/>
        <a:lstStyle/>
        <a:p>
          <a:endParaRPr lang="es-ES"/>
        </a:p>
      </dgm:t>
    </dgm:pt>
    <dgm:pt modelId="{EFFFF70D-AEED-46E1-A9A2-956BA0B4F02E}">
      <dgm:prSet/>
      <dgm:spPr/>
      <dgm:t>
        <a:bodyPr/>
        <a:lstStyle/>
        <a:p>
          <a:pPr algn="just"/>
          <a:r>
            <a:rPr lang="es-ES" dirty="0"/>
            <a:t>No me dejarán</a:t>
          </a:r>
        </a:p>
      </dgm:t>
    </dgm:pt>
    <dgm:pt modelId="{F790BB48-6958-4FD7-9AFE-2BD90E1DD2DC}" type="parTrans" cxnId="{D473A4B4-B165-4BBF-AD43-9852E689891E}">
      <dgm:prSet/>
      <dgm:spPr/>
      <dgm:t>
        <a:bodyPr/>
        <a:lstStyle/>
        <a:p>
          <a:endParaRPr lang="es-ES"/>
        </a:p>
      </dgm:t>
    </dgm:pt>
    <dgm:pt modelId="{6A84A4B3-622A-419A-9298-42CD803485EC}" type="sibTrans" cxnId="{D473A4B4-B165-4BBF-AD43-9852E689891E}">
      <dgm:prSet/>
      <dgm:spPr/>
      <dgm:t>
        <a:bodyPr/>
        <a:lstStyle/>
        <a:p>
          <a:endParaRPr lang="es-ES"/>
        </a:p>
      </dgm:t>
    </dgm:pt>
    <dgm:pt modelId="{37C72639-4B40-4A5F-89BF-C7DB99955960}">
      <dgm:prSet/>
      <dgm:spPr/>
      <dgm:t>
        <a:bodyPr/>
        <a:lstStyle/>
        <a:p>
          <a:pPr algn="just"/>
          <a:r>
            <a:rPr lang="es-ES" dirty="0"/>
            <a:t>Tengo que hacer esto</a:t>
          </a:r>
        </a:p>
      </dgm:t>
    </dgm:pt>
    <dgm:pt modelId="{1CE0CA4B-07B3-436C-A5F1-06E20378D726}" type="parTrans" cxnId="{3E4EA434-F31E-4FD8-A390-5253DD33373A}">
      <dgm:prSet/>
      <dgm:spPr/>
      <dgm:t>
        <a:bodyPr/>
        <a:lstStyle/>
        <a:p>
          <a:endParaRPr lang="es-ES"/>
        </a:p>
      </dgm:t>
    </dgm:pt>
    <dgm:pt modelId="{C4C27CF7-F466-428D-85C3-B4B9F4A1D272}" type="sibTrans" cxnId="{3E4EA434-F31E-4FD8-A390-5253DD33373A}">
      <dgm:prSet/>
      <dgm:spPr/>
      <dgm:t>
        <a:bodyPr/>
        <a:lstStyle/>
        <a:p>
          <a:endParaRPr lang="es-ES"/>
        </a:p>
      </dgm:t>
    </dgm:pt>
    <dgm:pt modelId="{843922CC-73FB-495B-B89B-82DF8B914EA4}">
      <dgm:prSet/>
      <dgm:spPr/>
      <dgm:t>
        <a:bodyPr/>
        <a:lstStyle/>
        <a:p>
          <a:pPr algn="just"/>
          <a:r>
            <a:rPr lang="es-ES" dirty="0"/>
            <a:t>Yo no puedo</a:t>
          </a:r>
        </a:p>
      </dgm:t>
    </dgm:pt>
    <dgm:pt modelId="{AC5D8DBE-3370-4C22-A05A-B77D87C7E257}" type="parTrans" cxnId="{461EFBED-550F-4ADD-B60F-8ED4A997D15C}">
      <dgm:prSet/>
      <dgm:spPr/>
      <dgm:t>
        <a:bodyPr/>
        <a:lstStyle/>
        <a:p>
          <a:endParaRPr lang="es-ES"/>
        </a:p>
      </dgm:t>
    </dgm:pt>
    <dgm:pt modelId="{A1FEE125-8142-4F1A-8C5C-6B271A6C072D}" type="sibTrans" cxnId="{461EFBED-550F-4ADD-B60F-8ED4A997D15C}">
      <dgm:prSet/>
      <dgm:spPr/>
      <dgm:t>
        <a:bodyPr/>
        <a:lstStyle/>
        <a:p>
          <a:endParaRPr lang="es-ES"/>
        </a:p>
      </dgm:t>
    </dgm:pt>
    <dgm:pt modelId="{EB8C1717-C0E1-4291-B781-DCA489BC765A}">
      <dgm:prSet/>
      <dgm:spPr/>
      <dgm:t>
        <a:bodyPr/>
        <a:lstStyle/>
        <a:p>
          <a:pPr algn="just"/>
          <a:r>
            <a:rPr lang="es-ES" dirty="0"/>
            <a:t>Debo</a:t>
          </a:r>
        </a:p>
      </dgm:t>
    </dgm:pt>
    <dgm:pt modelId="{D17C00C6-BD96-49B8-8CCC-E17C2BC30796}" type="parTrans" cxnId="{1D832B69-D191-4A81-9E9C-B4BECF6386F0}">
      <dgm:prSet/>
      <dgm:spPr/>
      <dgm:t>
        <a:bodyPr/>
        <a:lstStyle/>
        <a:p>
          <a:endParaRPr lang="es-ES"/>
        </a:p>
      </dgm:t>
    </dgm:pt>
    <dgm:pt modelId="{5812ACE7-A0CD-4085-8D15-2B4BFDAA731B}" type="sibTrans" cxnId="{1D832B69-D191-4A81-9E9C-B4BECF6386F0}">
      <dgm:prSet/>
      <dgm:spPr/>
      <dgm:t>
        <a:bodyPr/>
        <a:lstStyle/>
        <a:p>
          <a:endParaRPr lang="es-ES"/>
        </a:p>
      </dgm:t>
    </dgm:pt>
    <dgm:pt modelId="{C7E6EE4B-16DA-408A-A1B2-CC14650E72F1}">
      <dgm:prSet/>
      <dgm:spPr/>
      <dgm:t>
        <a:bodyPr/>
        <a:lstStyle/>
        <a:p>
          <a:pPr algn="just"/>
          <a:r>
            <a:rPr lang="es-ES" dirty="0"/>
            <a:t>Sólo si.....</a:t>
          </a:r>
        </a:p>
      </dgm:t>
    </dgm:pt>
    <dgm:pt modelId="{C1305443-E34E-45FF-9AFF-4F528AD1282C}" type="parTrans" cxnId="{930F3A3B-A6ED-4A5B-9CC5-47506973D84D}">
      <dgm:prSet/>
      <dgm:spPr/>
      <dgm:t>
        <a:bodyPr/>
        <a:lstStyle/>
        <a:p>
          <a:endParaRPr lang="es-ES"/>
        </a:p>
      </dgm:t>
    </dgm:pt>
    <dgm:pt modelId="{16B9A5B5-5D74-4D24-AC41-37C868A8D700}" type="sibTrans" cxnId="{930F3A3B-A6ED-4A5B-9CC5-47506973D84D}">
      <dgm:prSet/>
      <dgm:spPr/>
      <dgm:t>
        <a:bodyPr/>
        <a:lstStyle/>
        <a:p>
          <a:endParaRPr lang="es-ES"/>
        </a:p>
      </dgm:t>
    </dgm:pt>
    <dgm:pt modelId="{53FDABC6-6418-4114-97A2-398B1D0AEEA0}">
      <dgm:prSet/>
      <dgm:spPr/>
      <dgm:t>
        <a:bodyPr/>
        <a:lstStyle/>
        <a:p>
          <a:pPr algn="just"/>
          <a:endParaRPr lang="es-ES" dirty="0"/>
        </a:p>
      </dgm:t>
    </dgm:pt>
    <dgm:pt modelId="{4A8A3E4F-8109-4CCA-957A-05E654CA7D50}" type="parTrans" cxnId="{5084F680-59D3-4B8A-A5AD-23E7EA667AE4}">
      <dgm:prSet/>
      <dgm:spPr/>
      <dgm:t>
        <a:bodyPr/>
        <a:lstStyle/>
        <a:p>
          <a:endParaRPr lang="es-ES"/>
        </a:p>
      </dgm:t>
    </dgm:pt>
    <dgm:pt modelId="{F5FE4020-539E-47A0-AFCB-C0A746B74FC4}" type="sibTrans" cxnId="{5084F680-59D3-4B8A-A5AD-23E7EA667AE4}">
      <dgm:prSet/>
      <dgm:spPr/>
      <dgm:t>
        <a:bodyPr/>
        <a:lstStyle/>
        <a:p>
          <a:endParaRPr lang="es-ES"/>
        </a:p>
      </dgm:t>
    </dgm:pt>
    <dgm:pt modelId="{6CF86E92-19F7-40AC-AEB0-6ABCFABCC713}">
      <dgm:prSet/>
      <dgm:spPr/>
      <dgm:t>
        <a:bodyPr/>
        <a:lstStyle/>
        <a:p>
          <a:r>
            <a:rPr lang="es-ES" dirty="0"/>
            <a:t>Elijamos otro enfoque</a:t>
          </a:r>
        </a:p>
      </dgm:t>
    </dgm:pt>
    <dgm:pt modelId="{9BA55072-D003-4EDE-AC8D-5BA366E67807}" type="parTrans" cxnId="{A2AF7F20-1879-4116-9163-844946E21798}">
      <dgm:prSet/>
      <dgm:spPr/>
      <dgm:t>
        <a:bodyPr/>
        <a:lstStyle/>
        <a:p>
          <a:endParaRPr lang="es-ES"/>
        </a:p>
      </dgm:t>
    </dgm:pt>
    <dgm:pt modelId="{23E7265C-1FAD-4915-AF4E-60B811F8AE29}" type="sibTrans" cxnId="{A2AF7F20-1879-4116-9163-844946E21798}">
      <dgm:prSet/>
      <dgm:spPr/>
      <dgm:t>
        <a:bodyPr/>
        <a:lstStyle/>
        <a:p>
          <a:endParaRPr lang="es-ES"/>
        </a:p>
      </dgm:t>
    </dgm:pt>
    <dgm:pt modelId="{3C6F7DD5-1A81-476E-BA4C-F0E04338D439}">
      <dgm:prSet/>
      <dgm:spPr/>
      <dgm:t>
        <a:bodyPr/>
        <a:lstStyle/>
        <a:p>
          <a:r>
            <a:rPr lang="es-ES" dirty="0"/>
            <a:t>Controlo mis sentimientos</a:t>
          </a:r>
        </a:p>
      </dgm:t>
    </dgm:pt>
    <dgm:pt modelId="{D423E77F-DE01-4F17-AEB3-59CD4464A1C6}" type="parTrans" cxnId="{A6F3E361-F3FC-4683-9D28-7718A60EDE46}">
      <dgm:prSet/>
      <dgm:spPr/>
      <dgm:t>
        <a:bodyPr/>
        <a:lstStyle/>
        <a:p>
          <a:endParaRPr lang="es-ES"/>
        </a:p>
      </dgm:t>
    </dgm:pt>
    <dgm:pt modelId="{8C4F9CF8-73E4-4FE4-A185-9ABA272CB107}" type="sibTrans" cxnId="{A6F3E361-F3FC-4683-9D28-7718A60EDE46}">
      <dgm:prSet/>
      <dgm:spPr/>
      <dgm:t>
        <a:bodyPr/>
        <a:lstStyle/>
        <a:p>
          <a:endParaRPr lang="es-ES"/>
        </a:p>
      </dgm:t>
    </dgm:pt>
    <dgm:pt modelId="{AE711274-E26E-4F10-8ACF-2D2571F8D558}">
      <dgm:prSet/>
      <dgm:spPr/>
      <dgm:t>
        <a:bodyPr/>
        <a:lstStyle/>
        <a:p>
          <a:r>
            <a:rPr lang="es-ES" dirty="0"/>
            <a:t>Puedo elaborar una exposición efectiva</a:t>
          </a:r>
        </a:p>
      </dgm:t>
    </dgm:pt>
    <dgm:pt modelId="{1800CB66-A7D7-4DCD-BC71-CDF59CCD2A0E}" type="parTrans" cxnId="{CEF1AB34-8DDC-416D-A71C-DB91AE8AC387}">
      <dgm:prSet/>
      <dgm:spPr/>
      <dgm:t>
        <a:bodyPr/>
        <a:lstStyle/>
        <a:p>
          <a:endParaRPr lang="es-ES"/>
        </a:p>
      </dgm:t>
    </dgm:pt>
    <dgm:pt modelId="{9C34B944-A3F1-4460-940A-FDD757F8250C}" type="sibTrans" cxnId="{CEF1AB34-8DDC-416D-A71C-DB91AE8AC387}">
      <dgm:prSet/>
      <dgm:spPr/>
      <dgm:t>
        <a:bodyPr/>
        <a:lstStyle/>
        <a:p>
          <a:endParaRPr lang="es-ES"/>
        </a:p>
      </dgm:t>
    </dgm:pt>
    <dgm:pt modelId="{81B14ED6-7664-4D02-B770-5DCE60EA393A}">
      <dgm:prSet/>
      <dgm:spPr/>
      <dgm:t>
        <a:bodyPr/>
        <a:lstStyle/>
        <a:p>
          <a:r>
            <a:rPr lang="es-ES" dirty="0"/>
            <a:t>Elegiré una respuesta apropiada</a:t>
          </a:r>
        </a:p>
      </dgm:t>
    </dgm:pt>
    <dgm:pt modelId="{7518A802-95DD-4BD7-BF76-88902AF7D7C3}" type="parTrans" cxnId="{4F5D4E64-1EF1-43F6-B084-1D65EFEE7B73}">
      <dgm:prSet/>
      <dgm:spPr/>
      <dgm:t>
        <a:bodyPr/>
        <a:lstStyle/>
        <a:p>
          <a:endParaRPr lang="es-ES"/>
        </a:p>
      </dgm:t>
    </dgm:pt>
    <dgm:pt modelId="{51A665FB-CF63-4C4E-ABE0-55F7593BBD84}" type="sibTrans" cxnId="{4F5D4E64-1EF1-43F6-B084-1D65EFEE7B73}">
      <dgm:prSet/>
      <dgm:spPr/>
      <dgm:t>
        <a:bodyPr/>
        <a:lstStyle/>
        <a:p>
          <a:endParaRPr lang="es-ES"/>
        </a:p>
      </dgm:t>
    </dgm:pt>
    <dgm:pt modelId="{23D624A6-50C5-4782-A7CF-701719C6B45F}">
      <dgm:prSet/>
      <dgm:spPr/>
      <dgm:t>
        <a:bodyPr/>
        <a:lstStyle/>
        <a:p>
          <a:r>
            <a:rPr lang="es-ES" dirty="0"/>
            <a:t>Elijo</a:t>
          </a:r>
        </a:p>
      </dgm:t>
    </dgm:pt>
    <dgm:pt modelId="{ED9164F2-85AB-48A5-8629-995C2E0E3F30}" type="parTrans" cxnId="{C89E6A96-F061-4157-9FB8-5DC94FF75774}">
      <dgm:prSet/>
      <dgm:spPr/>
      <dgm:t>
        <a:bodyPr/>
        <a:lstStyle/>
        <a:p>
          <a:endParaRPr lang="es-ES"/>
        </a:p>
      </dgm:t>
    </dgm:pt>
    <dgm:pt modelId="{2141EB91-288A-4656-9BF2-E66FD68924F6}" type="sibTrans" cxnId="{C89E6A96-F061-4157-9FB8-5DC94FF75774}">
      <dgm:prSet/>
      <dgm:spPr/>
      <dgm:t>
        <a:bodyPr/>
        <a:lstStyle/>
        <a:p>
          <a:endParaRPr lang="es-ES"/>
        </a:p>
      </dgm:t>
    </dgm:pt>
    <dgm:pt modelId="{8E3854E9-DD4C-4C2C-BF31-DDC240E683A2}">
      <dgm:prSet/>
      <dgm:spPr/>
      <dgm:t>
        <a:bodyPr/>
        <a:lstStyle/>
        <a:p>
          <a:r>
            <a:rPr lang="es-ES" dirty="0"/>
            <a:t>Prefiero</a:t>
          </a:r>
        </a:p>
      </dgm:t>
    </dgm:pt>
    <dgm:pt modelId="{6326C203-7BD3-4D92-8518-00572F4B5239}" type="parTrans" cxnId="{EA1691DF-3D33-44F2-A3C2-C7EE7CC10AE9}">
      <dgm:prSet/>
      <dgm:spPr/>
      <dgm:t>
        <a:bodyPr/>
        <a:lstStyle/>
        <a:p>
          <a:endParaRPr lang="es-ES"/>
        </a:p>
      </dgm:t>
    </dgm:pt>
    <dgm:pt modelId="{33E8412E-13BE-4E40-92BC-7CDCF2038343}" type="sibTrans" cxnId="{EA1691DF-3D33-44F2-A3C2-C7EE7CC10AE9}">
      <dgm:prSet/>
      <dgm:spPr/>
      <dgm:t>
        <a:bodyPr/>
        <a:lstStyle/>
        <a:p>
          <a:endParaRPr lang="es-ES"/>
        </a:p>
      </dgm:t>
    </dgm:pt>
    <dgm:pt modelId="{502F8C69-701C-40F5-8327-32A92ECFB8DD}">
      <dgm:prSet/>
      <dgm:spPr/>
      <dgm:t>
        <a:bodyPr/>
        <a:lstStyle/>
        <a:p>
          <a:r>
            <a:rPr lang="es-ES" dirty="0"/>
            <a:t>Pase lo que pase</a:t>
          </a:r>
        </a:p>
      </dgm:t>
    </dgm:pt>
    <dgm:pt modelId="{0769B593-C5A7-436B-A579-66E18EEDFA04}" type="parTrans" cxnId="{75ADFD30-F05C-42B2-8B75-359EFD256655}">
      <dgm:prSet/>
      <dgm:spPr/>
      <dgm:t>
        <a:bodyPr/>
        <a:lstStyle/>
        <a:p>
          <a:endParaRPr lang="es-ES"/>
        </a:p>
      </dgm:t>
    </dgm:pt>
    <dgm:pt modelId="{470ACD8B-1D09-4887-8CF9-18932E3DE371}" type="sibTrans" cxnId="{75ADFD30-F05C-42B2-8B75-359EFD256655}">
      <dgm:prSet/>
      <dgm:spPr/>
      <dgm:t>
        <a:bodyPr/>
        <a:lstStyle/>
        <a:p>
          <a:endParaRPr lang="es-ES"/>
        </a:p>
      </dgm:t>
    </dgm:pt>
    <dgm:pt modelId="{8C73908A-C73B-4CD9-B042-9D603F54CC50}">
      <dgm:prSet/>
      <dgm:spPr/>
      <dgm:t>
        <a:bodyPr/>
        <a:lstStyle/>
        <a:p>
          <a:endParaRPr lang="es-ES" dirty="0"/>
        </a:p>
      </dgm:t>
    </dgm:pt>
    <dgm:pt modelId="{582BC15A-D4C8-46DD-BC2A-21A2AC223F78}" type="parTrans" cxnId="{9626BC73-47CA-4294-93BF-0341E107AD34}">
      <dgm:prSet/>
      <dgm:spPr/>
      <dgm:t>
        <a:bodyPr/>
        <a:lstStyle/>
        <a:p>
          <a:endParaRPr lang="es-ES"/>
        </a:p>
      </dgm:t>
    </dgm:pt>
    <dgm:pt modelId="{87885151-2BAE-4311-BF95-6BE202F9B955}" type="sibTrans" cxnId="{9626BC73-47CA-4294-93BF-0341E107AD34}">
      <dgm:prSet/>
      <dgm:spPr/>
      <dgm:t>
        <a:bodyPr/>
        <a:lstStyle/>
        <a:p>
          <a:endParaRPr lang="es-ES"/>
        </a:p>
      </dgm:t>
    </dgm:pt>
    <dgm:pt modelId="{09354F42-374D-4687-B756-5AD195D22A7A}" type="pres">
      <dgm:prSet presAssocID="{5F281455-D7AF-46E1-BE60-638572800333}" presName="Name0" presStyleCnt="0">
        <dgm:presLayoutVars>
          <dgm:dir/>
          <dgm:animLvl val="lvl"/>
          <dgm:resizeHandles val="exact"/>
        </dgm:presLayoutVars>
      </dgm:prSet>
      <dgm:spPr/>
    </dgm:pt>
    <dgm:pt modelId="{3E230C8F-E2D1-4278-8AEE-9E417FF01352}" type="pres">
      <dgm:prSet presAssocID="{25F4BD33-88D5-4C29-8228-FA914C3D86C9}" presName="composite" presStyleCnt="0"/>
      <dgm:spPr/>
    </dgm:pt>
    <dgm:pt modelId="{7DF22EAD-C70E-4C9F-9D8D-3198D546A6BF}" type="pres">
      <dgm:prSet presAssocID="{25F4BD33-88D5-4C29-8228-FA914C3D86C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8C89E1EE-D3A9-4720-9AE0-D78F86E4697F}" type="pres">
      <dgm:prSet presAssocID="{25F4BD33-88D5-4C29-8228-FA914C3D86C9}" presName="desTx" presStyleLbl="alignAccFollowNode1" presStyleIdx="0" presStyleCnt="2">
        <dgm:presLayoutVars>
          <dgm:bulletEnabled val="1"/>
        </dgm:presLayoutVars>
      </dgm:prSet>
      <dgm:spPr/>
    </dgm:pt>
    <dgm:pt modelId="{0D5EADEA-7247-4CF9-822B-F8CD425B6924}" type="pres">
      <dgm:prSet presAssocID="{7E7C3A54-6E87-4C84-8022-8219BBF97C91}" presName="space" presStyleCnt="0"/>
      <dgm:spPr/>
    </dgm:pt>
    <dgm:pt modelId="{EE133E82-4517-42E6-8C94-CC5E153D8F02}" type="pres">
      <dgm:prSet presAssocID="{6C752446-6B7A-4B78-B664-B3BE134A7E72}" presName="composite" presStyleCnt="0"/>
      <dgm:spPr/>
    </dgm:pt>
    <dgm:pt modelId="{A8809E5F-5BAA-4BBB-92C4-58E1783513C5}" type="pres">
      <dgm:prSet presAssocID="{6C752446-6B7A-4B78-B664-B3BE134A7E7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E916F52E-792C-4951-BA14-87C89684298F}" type="pres">
      <dgm:prSet presAssocID="{6C752446-6B7A-4B78-B664-B3BE134A7E72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D82BFE0E-2A16-45C0-A28B-66DBF3006F4B}" type="presOf" srcId="{3C6F7DD5-1A81-476E-BA4C-F0E04338D439}" destId="{E916F52E-792C-4951-BA14-87C89684298F}" srcOrd="0" destOrd="2" presId="urn:microsoft.com/office/officeart/2005/8/layout/hList1"/>
    <dgm:cxn modelId="{13C04A14-9E69-4205-B4AC-0A6B4B893A20}" type="presOf" srcId="{5F281455-D7AF-46E1-BE60-638572800333}" destId="{09354F42-374D-4687-B756-5AD195D22A7A}" srcOrd="0" destOrd="0" presId="urn:microsoft.com/office/officeart/2005/8/layout/hList1"/>
    <dgm:cxn modelId="{19AB3417-C1AB-41BB-9095-2149D8726B4F}" type="presOf" srcId="{53FDABC6-6418-4114-97A2-398B1D0AEEA0}" destId="{8C89E1EE-D3A9-4720-9AE0-D78F86E4697F}" srcOrd="0" destOrd="8" presId="urn:microsoft.com/office/officeart/2005/8/layout/hList1"/>
    <dgm:cxn modelId="{3CD6891E-ECCE-4895-9C93-1327EBED310C}" type="presOf" srcId="{37C72639-4B40-4A5F-89BF-C7DB99955960}" destId="{8C89E1EE-D3A9-4720-9AE0-D78F86E4697F}" srcOrd="0" destOrd="4" presId="urn:microsoft.com/office/officeart/2005/8/layout/hList1"/>
    <dgm:cxn modelId="{D40DF81F-B801-44A7-B1B5-AB59C519B72C}" type="presOf" srcId="{AE711274-E26E-4F10-8ACF-2D2571F8D558}" destId="{E916F52E-792C-4951-BA14-87C89684298F}" srcOrd="0" destOrd="3" presId="urn:microsoft.com/office/officeart/2005/8/layout/hList1"/>
    <dgm:cxn modelId="{A2AF7F20-1879-4116-9163-844946E21798}" srcId="{6C752446-6B7A-4B78-B664-B3BE134A7E72}" destId="{6CF86E92-19F7-40AC-AEB0-6ABCFABCC713}" srcOrd="1" destOrd="0" parTransId="{9BA55072-D003-4EDE-AC8D-5BA366E67807}" sibTransId="{23E7265C-1FAD-4915-AF4E-60B811F8AE29}"/>
    <dgm:cxn modelId="{36C50D27-52C3-4EA1-B351-55A69BD644F3}" type="presOf" srcId="{C7E6EE4B-16DA-408A-A1B2-CC14650E72F1}" destId="{8C89E1EE-D3A9-4720-9AE0-D78F86E4697F}" srcOrd="0" destOrd="7" presId="urn:microsoft.com/office/officeart/2005/8/layout/hList1"/>
    <dgm:cxn modelId="{75ADFD30-F05C-42B2-8B75-359EFD256655}" srcId="{6C752446-6B7A-4B78-B664-B3BE134A7E72}" destId="{502F8C69-701C-40F5-8327-32A92ECFB8DD}" srcOrd="7" destOrd="0" parTransId="{0769B593-C5A7-436B-A579-66E18EEDFA04}" sibTransId="{470ACD8B-1D09-4887-8CF9-18932E3DE371}"/>
    <dgm:cxn modelId="{3E4EA434-F31E-4FD8-A390-5253DD33373A}" srcId="{25F4BD33-88D5-4C29-8228-FA914C3D86C9}" destId="{37C72639-4B40-4A5F-89BF-C7DB99955960}" srcOrd="4" destOrd="0" parTransId="{1CE0CA4B-07B3-436C-A5F1-06E20378D726}" sibTransId="{C4C27CF7-F466-428D-85C3-B4B9F4A1D272}"/>
    <dgm:cxn modelId="{CEF1AB34-8DDC-416D-A71C-DB91AE8AC387}" srcId="{6C752446-6B7A-4B78-B664-B3BE134A7E72}" destId="{AE711274-E26E-4F10-8ACF-2D2571F8D558}" srcOrd="3" destOrd="0" parTransId="{1800CB66-A7D7-4DCD-BC71-CDF59CCD2A0E}" sibTransId="{9C34B944-A3F1-4460-940A-FDD757F8250C}"/>
    <dgm:cxn modelId="{930F3A3B-A6ED-4A5B-9CC5-47506973D84D}" srcId="{25F4BD33-88D5-4C29-8228-FA914C3D86C9}" destId="{C7E6EE4B-16DA-408A-A1B2-CC14650E72F1}" srcOrd="7" destOrd="0" parTransId="{C1305443-E34E-45FF-9AFF-4F528AD1282C}" sibTransId="{16B9A5B5-5D74-4D24-AC41-37C868A8D700}"/>
    <dgm:cxn modelId="{A6F3E361-F3FC-4683-9D28-7718A60EDE46}" srcId="{6C752446-6B7A-4B78-B664-B3BE134A7E72}" destId="{3C6F7DD5-1A81-476E-BA4C-F0E04338D439}" srcOrd="2" destOrd="0" parTransId="{D423E77F-DE01-4F17-AEB3-59CD4464A1C6}" sibTransId="{8C4F9CF8-73E4-4FE4-A185-9ABA272CB107}"/>
    <dgm:cxn modelId="{4F5D4E64-1EF1-43F6-B084-1D65EFEE7B73}" srcId="{6C752446-6B7A-4B78-B664-B3BE134A7E72}" destId="{81B14ED6-7664-4D02-B770-5DCE60EA393A}" srcOrd="4" destOrd="0" parTransId="{7518A802-95DD-4BD7-BF76-88902AF7D7C3}" sibTransId="{51A665FB-CF63-4C4E-ABE0-55F7593BBD84}"/>
    <dgm:cxn modelId="{1D832B69-D191-4A81-9E9C-B4BECF6386F0}" srcId="{25F4BD33-88D5-4C29-8228-FA914C3D86C9}" destId="{EB8C1717-C0E1-4291-B781-DCA489BC765A}" srcOrd="6" destOrd="0" parTransId="{D17C00C6-BD96-49B8-8CCC-E17C2BC30796}" sibTransId="{5812ACE7-A0CD-4085-8D15-2B4BFDAA731B}"/>
    <dgm:cxn modelId="{7C108569-DC78-413D-84AE-70D422E99D50}" type="presOf" srcId="{8CC80AD3-8340-44A3-A307-66EC517D3257}" destId="{8C89E1EE-D3A9-4720-9AE0-D78F86E4697F}" srcOrd="0" destOrd="2" presId="urn:microsoft.com/office/officeart/2005/8/layout/hList1"/>
    <dgm:cxn modelId="{FAE6A94D-5CFF-42CE-9538-8A225E5E4938}" type="presOf" srcId="{506EAF6B-1397-42CF-B613-2192F289022A}" destId="{E916F52E-792C-4951-BA14-87C89684298F}" srcOrd="0" destOrd="0" presId="urn:microsoft.com/office/officeart/2005/8/layout/hList1"/>
    <dgm:cxn modelId="{D96EFF4D-002F-4AF8-9C3C-35D24446A0CF}" type="presOf" srcId="{2365E8CA-C9ED-4E8A-A227-0B3D60F873AE}" destId="{8C89E1EE-D3A9-4720-9AE0-D78F86E4697F}" srcOrd="0" destOrd="1" presId="urn:microsoft.com/office/officeart/2005/8/layout/hList1"/>
    <dgm:cxn modelId="{AEA59871-9E13-4C81-8E9F-B64A9D102C30}" srcId="{25F4BD33-88D5-4C29-8228-FA914C3D86C9}" destId="{8CC80AD3-8340-44A3-A307-66EC517D3257}" srcOrd="2" destOrd="0" parTransId="{93F13AA8-C234-43BC-9DF0-25A1A953D5D9}" sibTransId="{27F2A831-55B8-4908-8FB0-B858115B75A0}"/>
    <dgm:cxn modelId="{9626BC73-47CA-4294-93BF-0341E107AD34}" srcId="{6C752446-6B7A-4B78-B664-B3BE134A7E72}" destId="{8C73908A-C73B-4CD9-B042-9D603F54CC50}" srcOrd="8" destOrd="0" parTransId="{582BC15A-D4C8-46DD-BC2A-21A2AC223F78}" sibTransId="{87885151-2BAE-4311-BF95-6BE202F9B955}"/>
    <dgm:cxn modelId="{10978678-DDB1-40CD-9418-5F306B2B9233}" type="presOf" srcId="{8E3854E9-DD4C-4C2C-BF31-DDC240E683A2}" destId="{E916F52E-792C-4951-BA14-87C89684298F}" srcOrd="0" destOrd="6" presId="urn:microsoft.com/office/officeart/2005/8/layout/hList1"/>
    <dgm:cxn modelId="{50B7BE58-B7CA-4977-B808-CD8B7BA08728}" srcId="{25F4BD33-88D5-4C29-8228-FA914C3D86C9}" destId="{32F1340B-B6B7-4E56-B8A9-3BE3EA5D0860}" srcOrd="0" destOrd="0" parTransId="{3E01039F-D0CD-4F13-A582-2D1B7EF90F4C}" sibTransId="{B8A0981A-B881-4BBB-846C-B7F1BA50DF8E}"/>
    <dgm:cxn modelId="{5084F680-59D3-4B8A-A5AD-23E7EA667AE4}" srcId="{25F4BD33-88D5-4C29-8228-FA914C3D86C9}" destId="{53FDABC6-6418-4114-97A2-398B1D0AEEA0}" srcOrd="8" destOrd="0" parTransId="{4A8A3E4F-8109-4CCA-957A-05E654CA7D50}" sibTransId="{F5FE4020-539E-47A0-AFCB-C0A746B74FC4}"/>
    <dgm:cxn modelId="{07189584-16DA-4DF1-9683-EE2B251054F8}" type="presOf" srcId="{23D624A6-50C5-4782-A7CF-701719C6B45F}" destId="{E916F52E-792C-4951-BA14-87C89684298F}" srcOrd="0" destOrd="5" presId="urn:microsoft.com/office/officeart/2005/8/layout/hList1"/>
    <dgm:cxn modelId="{B07C9A84-7745-4ED2-85F3-4BBA2424B74A}" srcId="{6C752446-6B7A-4B78-B664-B3BE134A7E72}" destId="{506EAF6B-1397-42CF-B613-2192F289022A}" srcOrd="0" destOrd="0" parTransId="{48612D39-D31D-41DF-83BD-B4CBCF467F4C}" sibTransId="{75462E56-1291-411F-9BFF-EE221A27E8E0}"/>
    <dgm:cxn modelId="{76ADA584-F489-4E3C-86A7-912DF84F4AAE}" type="presOf" srcId="{502F8C69-701C-40F5-8327-32A92ECFB8DD}" destId="{E916F52E-792C-4951-BA14-87C89684298F}" srcOrd="0" destOrd="7" presId="urn:microsoft.com/office/officeart/2005/8/layout/hList1"/>
    <dgm:cxn modelId="{4FF16A94-9441-4182-AC76-C64EB93D443C}" type="presOf" srcId="{EB8C1717-C0E1-4291-B781-DCA489BC765A}" destId="{8C89E1EE-D3A9-4720-9AE0-D78F86E4697F}" srcOrd="0" destOrd="6" presId="urn:microsoft.com/office/officeart/2005/8/layout/hList1"/>
    <dgm:cxn modelId="{C89E6A96-F061-4157-9FB8-5DC94FF75774}" srcId="{6C752446-6B7A-4B78-B664-B3BE134A7E72}" destId="{23D624A6-50C5-4782-A7CF-701719C6B45F}" srcOrd="5" destOrd="0" parTransId="{ED9164F2-85AB-48A5-8629-995C2E0E3F30}" sibTransId="{2141EB91-288A-4656-9BF2-E66FD68924F6}"/>
    <dgm:cxn modelId="{58708998-64C5-474C-B46E-B46E77E603B8}" type="presOf" srcId="{6C752446-6B7A-4B78-B664-B3BE134A7E72}" destId="{A8809E5F-5BAA-4BBB-92C4-58E1783513C5}" srcOrd="0" destOrd="0" presId="urn:microsoft.com/office/officeart/2005/8/layout/hList1"/>
    <dgm:cxn modelId="{A0F7F89D-EC91-412F-98EE-90D3EFCFE56B}" srcId="{5F281455-D7AF-46E1-BE60-638572800333}" destId="{25F4BD33-88D5-4C29-8228-FA914C3D86C9}" srcOrd="0" destOrd="0" parTransId="{DE09FCBC-C87A-4FBE-AC81-E85B252CFAAE}" sibTransId="{7E7C3A54-6E87-4C84-8022-8219BBF97C91}"/>
    <dgm:cxn modelId="{95BD3AAA-2BB4-4B34-9F05-FC600CC15A92}" type="presOf" srcId="{6CF86E92-19F7-40AC-AEB0-6ABCFABCC713}" destId="{E916F52E-792C-4951-BA14-87C89684298F}" srcOrd="0" destOrd="1" presId="urn:microsoft.com/office/officeart/2005/8/layout/hList1"/>
    <dgm:cxn modelId="{A5C2FAAB-EB43-447C-8E93-E6952C768C6C}" srcId="{25F4BD33-88D5-4C29-8228-FA914C3D86C9}" destId="{2365E8CA-C9ED-4E8A-A227-0B3D60F873AE}" srcOrd="1" destOrd="0" parTransId="{8E0CE67D-AFD4-422B-91CD-13BFE5927ADF}" sibTransId="{BECC82D9-F786-4ED6-A8FD-4D28F6E254BA}"/>
    <dgm:cxn modelId="{D473A4B4-B165-4BBF-AD43-9852E689891E}" srcId="{25F4BD33-88D5-4C29-8228-FA914C3D86C9}" destId="{EFFFF70D-AEED-46E1-A9A2-956BA0B4F02E}" srcOrd="3" destOrd="0" parTransId="{F790BB48-6958-4FD7-9AFE-2BD90E1DD2DC}" sibTransId="{6A84A4B3-622A-419A-9298-42CD803485EC}"/>
    <dgm:cxn modelId="{A92838B7-695E-4C9D-BDA0-CE6CBDA8E5EE}" type="presOf" srcId="{EFFFF70D-AEED-46E1-A9A2-956BA0B4F02E}" destId="{8C89E1EE-D3A9-4720-9AE0-D78F86E4697F}" srcOrd="0" destOrd="3" presId="urn:microsoft.com/office/officeart/2005/8/layout/hList1"/>
    <dgm:cxn modelId="{755C19B8-4679-4E01-814B-C3101D8B6EBA}" type="presOf" srcId="{81B14ED6-7664-4D02-B770-5DCE60EA393A}" destId="{E916F52E-792C-4951-BA14-87C89684298F}" srcOrd="0" destOrd="4" presId="urn:microsoft.com/office/officeart/2005/8/layout/hList1"/>
    <dgm:cxn modelId="{CEC31ABE-5E87-4C48-9E32-DD6F5E4DD444}" srcId="{5F281455-D7AF-46E1-BE60-638572800333}" destId="{6C752446-6B7A-4B78-B664-B3BE134A7E72}" srcOrd="1" destOrd="0" parTransId="{D710EEC2-E96D-44FE-BE10-355742C0278B}" sibTransId="{EFBCC327-CE31-41C1-A5DD-DADB2A4F6455}"/>
    <dgm:cxn modelId="{A89119BF-2E11-4C26-8B45-99DF10787B07}" type="presOf" srcId="{8C73908A-C73B-4CD9-B042-9D603F54CC50}" destId="{E916F52E-792C-4951-BA14-87C89684298F}" srcOrd="0" destOrd="8" presId="urn:microsoft.com/office/officeart/2005/8/layout/hList1"/>
    <dgm:cxn modelId="{82A658D1-59AF-4CFB-AAA5-BC3E78533967}" type="presOf" srcId="{25F4BD33-88D5-4C29-8228-FA914C3D86C9}" destId="{7DF22EAD-C70E-4C9F-9D8D-3198D546A6BF}" srcOrd="0" destOrd="0" presId="urn:microsoft.com/office/officeart/2005/8/layout/hList1"/>
    <dgm:cxn modelId="{FA8FF0D6-D763-4E09-B7B0-C17573F7A843}" type="presOf" srcId="{32F1340B-B6B7-4E56-B8A9-3BE3EA5D0860}" destId="{8C89E1EE-D3A9-4720-9AE0-D78F86E4697F}" srcOrd="0" destOrd="0" presId="urn:microsoft.com/office/officeart/2005/8/layout/hList1"/>
    <dgm:cxn modelId="{EA1691DF-3D33-44F2-A3C2-C7EE7CC10AE9}" srcId="{6C752446-6B7A-4B78-B664-B3BE134A7E72}" destId="{8E3854E9-DD4C-4C2C-BF31-DDC240E683A2}" srcOrd="6" destOrd="0" parTransId="{6326C203-7BD3-4D92-8518-00572F4B5239}" sibTransId="{33E8412E-13BE-4E40-92BC-7CDCF2038343}"/>
    <dgm:cxn modelId="{461EFBED-550F-4ADD-B60F-8ED4A997D15C}" srcId="{25F4BD33-88D5-4C29-8228-FA914C3D86C9}" destId="{843922CC-73FB-495B-B89B-82DF8B914EA4}" srcOrd="5" destOrd="0" parTransId="{AC5D8DBE-3370-4C22-A05A-B77D87C7E257}" sibTransId="{A1FEE125-8142-4F1A-8C5C-6B271A6C072D}"/>
    <dgm:cxn modelId="{24D47DF1-ACC1-4FF8-A13C-0DFA59E518CA}" type="presOf" srcId="{843922CC-73FB-495B-B89B-82DF8B914EA4}" destId="{8C89E1EE-D3A9-4720-9AE0-D78F86E4697F}" srcOrd="0" destOrd="5" presId="urn:microsoft.com/office/officeart/2005/8/layout/hList1"/>
    <dgm:cxn modelId="{48CF9273-C960-437A-9B74-FC6387ACDD01}" type="presParOf" srcId="{09354F42-374D-4687-B756-5AD195D22A7A}" destId="{3E230C8F-E2D1-4278-8AEE-9E417FF01352}" srcOrd="0" destOrd="0" presId="urn:microsoft.com/office/officeart/2005/8/layout/hList1"/>
    <dgm:cxn modelId="{B20206F5-8EE2-46FB-84A1-63C36DB7A21B}" type="presParOf" srcId="{3E230C8F-E2D1-4278-8AEE-9E417FF01352}" destId="{7DF22EAD-C70E-4C9F-9D8D-3198D546A6BF}" srcOrd="0" destOrd="0" presId="urn:microsoft.com/office/officeart/2005/8/layout/hList1"/>
    <dgm:cxn modelId="{E78EED17-AFFB-4CB9-97DD-4F360A800601}" type="presParOf" srcId="{3E230C8F-E2D1-4278-8AEE-9E417FF01352}" destId="{8C89E1EE-D3A9-4720-9AE0-D78F86E4697F}" srcOrd="1" destOrd="0" presId="urn:microsoft.com/office/officeart/2005/8/layout/hList1"/>
    <dgm:cxn modelId="{41338D57-45F6-40FA-9E47-B5A4C06433E9}" type="presParOf" srcId="{09354F42-374D-4687-B756-5AD195D22A7A}" destId="{0D5EADEA-7247-4CF9-822B-F8CD425B6924}" srcOrd="1" destOrd="0" presId="urn:microsoft.com/office/officeart/2005/8/layout/hList1"/>
    <dgm:cxn modelId="{1ADA883C-6C2A-4144-B48A-2457CA14318C}" type="presParOf" srcId="{09354F42-374D-4687-B756-5AD195D22A7A}" destId="{EE133E82-4517-42E6-8C94-CC5E153D8F02}" srcOrd="2" destOrd="0" presId="urn:microsoft.com/office/officeart/2005/8/layout/hList1"/>
    <dgm:cxn modelId="{C2F63655-0C10-442E-A615-A5014CE51B9E}" type="presParOf" srcId="{EE133E82-4517-42E6-8C94-CC5E153D8F02}" destId="{A8809E5F-5BAA-4BBB-92C4-58E1783513C5}" srcOrd="0" destOrd="0" presId="urn:microsoft.com/office/officeart/2005/8/layout/hList1"/>
    <dgm:cxn modelId="{E0113F12-6016-4386-9CCA-A8D27CA87A9C}" type="presParOf" srcId="{EE133E82-4517-42E6-8C94-CC5E153D8F02}" destId="{E916F52E-792C-4951-BA14-87C89684298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F22EAD-C70E-4C9F-9D8D-3198D546A6BF}">
      <dsp:nvSpPr>
        <dsp:cNvPr id="0" name=""/>
        <dsp:cNvSpPr/>
      </dsp:nvSpPr>
      <dsp:spPr>
        <a:xfrm>
          <a:off x="39" y="89191"/>
          <a:ext cx="3798093" cy="5184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REACTIVO</a:t>
          </a:r>
        </a:p>
      </dsp:txBody>
      <dsp:txXfrm>
        <a:off x="39" y="89191"/>
        <a:ext cx="3798093" cy="518400"/>
      </dsp:txXfrm>
    </dsp:sp>
    <dsp:sp modelId="{8C89E1EE-D3A9-4720-9AE0-D78F86E4697F}">
      <dsp:nvSpPr>
        <dsp:cNvPr id="0" name=""/>
        <dsp:cNvSpPr/>
      </dsp:nvSpPr>
      <dsp:spPr>
        <a:xfrm>
          <a:off x="39" y="607591"/>
          <a:ext cx="3798093" cy="313444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No puedo hacer nada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Estoy tan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Me hace enojar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No me dejarán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Tengo que hacer esto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Yo no puedo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Debo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Sólo si.....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800" kern="1200" dirty="0"/>
        </a:p>
      </dsp:txBody>
      <dsp:txXfrm>
        <a:off x="39" y="607591"/>
        <a:ext cx="3798093" cy="3134446"/>
      </dsp:txXfrm>
    </dsp:sp>
    <dsp:sp modelId="{A8809E5F-5BAA-4BBB-92C4-58E1783513C5}">
      <dsp:nvSpPr>
        <dsp:cNvPr id="0" name=""/>
        <dsp:cNvSpPr/>
      </dsp:nvSpPr>
      <dsp:spPr>
        <a:xfrm>
          <a:off x="4329866" y="89191"/>
          <a:ext cx="3798093" cy="518400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PROACTIVO</a:t>
          </a:r>
        </a:p>
      </dsp:txBody>
      <dsp:txXfrm>
        <a:off x="4329866" y="89191"/>
        <a:ext cx="3798093" cy="518400"/>
      </dsp:txXfrm>
    </dsp:sp>
    <dsp:sp modelId="{E916F52E-792C-4951-BA14-87C89684298F}">
      <dsp:nvSpPr>
        <dsp:cNvPr id="0" name=""/>
        <dsp:cNvSpPr/>
      </dsp:nvSpPr>
      <dsp:spPr>
        <a:xfrm>
          <a:off x="4329866" y="607591"/>
          <a:ext cx="3798093" cy="3134446"/>
        </a:xfrm>
        <a:prstGeom prst="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Examinemos alternativas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Elijamos otro enfoque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Controlo mis sentimientos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Puedo elaborar una exposición efectiva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Elegiré una respuesta apropiada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Elijo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Prefiero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Pase lo que pase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800" kern="1200" dirty="0"/>
        </a:p>
      </dsp:txBody>
      <dsp:txXfrm>
        <a:off x="4329866" y="607591"/>
        <a:ext cx="3798093" cy="3134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0FED-E177-DE48-8F97-80C7EB916AD6}" type="datetimeFigureOut">
              <a:rPr lang="es-ES_tradnl" smtClean="0"/>
              <a:pPr/>
              <a:t>03/07/2020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C4F0F-BA00-CC4C-A384-759FEC41C431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04935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4F0F-BA00-CC4C-A384-759FEC41C431}" type="slidenum">
              <a:rPr lang="es-ES_tradnl" smtClean="0"/>
              <a:pPr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78226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4F0F-BA00-CC4C-A384-759FEC41C431}" type="slidenum">
              <a:rPr lang="es-ES_tradnl" smtClean="0"/>
              <a:pPr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78226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4F0F-BA00-CC4C-A384-759FEC41C431}" type="slidenum">
              <a:rPr lang="es-ES_tradnl" smtClean="0"/>
              <a:pPr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78226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4F0F-BA00-CC4C-A384-759FEC41C431}" type="slidenum">
              <a:rPr lang="es-ES_tradnl" smtClean="0"/>
              <a:pPr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78226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4F0F-BA00-CC4C-A384-759FEC41C431}" type="slidenum">
              <a:rPr lang="es-ES_tradnl" smtClean="0"/>
              <a:pPr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78226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4F0F-BA00-CC4C-A384-759FEC41C431}" type="slidenum">
              <a:rPr lang="es-ES_tradnl" smtClean="0"/>
              <a:pPr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78226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AA73-FC21-4F08-B701-A595946FB800}" type="datetimeFigureOut">
              <a:rPr lang="es-ES" smtClean="0"/>
              <a:pPr/>
              <a:t>03/07/2020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AA7B-69D7-449B-84E7-5996C97E698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693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AA73-FC21-4F08-B701-A595946FB800}" type="datetimeFigureOut">
              <a:rPr lang="es-ES" smtClean="0"/>
              <a:pPr/>
              <a:t>03/07/2020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AA7B-69D7-449B-84E7-5996C97E698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060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AA73-FC21-4F08-B701-A595946FB800}" type="datetimeFigureOut">
              <a:rPr lang="es-ES" smtClean="0"/>
              <a:pPr/>
              <a:t>03/07/2020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AA7B-69D7-449B-84E7-5996C97E698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426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AA73-FC21-4F08-B701-A595946FB800}" type="datetimeFigureOut">
              <a:rPr lang="es-ES" smtClean="0"/>
              <a:pPr/>
              <a:t>03/07/2020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AA7B-69D7-449B-84E7-5996C97E698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8856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AA73-FC21-4F08-B701-A595946FB800}" type="datetimeFigureOut">
              <a:rPr lang="es-ES" smtClean="0"/>
              <a:pPr/>
              <a:t>03/07/2020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AA7B-69D7-449B-84E7-5996C97E698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166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AA73-FC21-4F08-B701-A595946FB800}" type="datetimeFigureOut">
              <a:rPr lang="es-ES" smtClean="0"/>
              <a:pPr/>
              <a:t>03/07/2020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AA7B-69D7-449B-84E7-5996C97E698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4225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AA73-FC21-4F08-B701-A595946FB800}" type="datetimeFigureOut">
              <a:rPr lang="es-ES" smtClean="0"/>
              <a:pPr/>
              <a:t>03/07/2020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AA7B-69D7-449B-84E7-5996C97E698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910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AA73-FC21-4F08-B701-A595946FB800}" type="datetimeFigureOut">
              <a:rPr lang="es-ES" smtClean="0"/>
              <a:pPr/>
              <a:t>03/07/2020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AA7B-69D7-449B-84E7-5996C97E698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718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AA73-FC21-4F08-B701-A595946FB800}" type="datetimeFigureOut">
              <a:rPr lang="es-ES" smtClean="0"/>
              <a:pPr/>
              <a:t>03/07/2020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AA7B-69D7-449B-84E7-5996C97E698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2362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AA73-FC21-4F08-B701-A595946FB800}" type="datetimeFigureOut">
              <a:rPr lang="es-ES" smtClean="0"/>
              <a:pPr/>
              <a:t>03/07/2020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AA7B-69D7-449B-84E7-5996C97E698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38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AA73-FC21-4F08-B701-A595946FB800}" type="datetimeFigureOut">
              <a:rPr lang="es-ES" smtClean="0"/>
              <a:pPr/>
              <a:t>03/07/2020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AA7B-69D7-449B-84E7-5996C97E698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036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AA73-FC21-4F08-B701-A595946FB800}" type="datetimeFigureOut">
              <a:rPr lang="es-ES" smtClean="0"/>
              <a:pPr/>
              <a:t>03/07/2020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5AA7B-69D7-449B-84E7-5996C97E698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5228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7.png"/><Relationship Id="rId7" Type="http://schemas.openxmlformats.org/officeDocument/2006/relationships/diagramData" Target="../diagrams/data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svg"/><Relationship Id="rId11" Type="http://schemas.microsoft.com/office/2007/relationships/diagramDrawing" Target="../diagrams/drawing1.xml"/><Relationship Id="rId5" Type="http://schemas.openxmlformats.org/officeDocument/2006/relationships/image" Target="../media/image9.png"/><Relationship Id="rId10" Type="http://schemas.openxmlformats.org/officeDocument/2006/relationships/diagramColors" Target="../diagrams/colors1.xml"/><Relationship Id="rId4" Type="http://schemas.openxmlformats.org/officeDocument/2006/relationships/image" Target="../media/image8.svg"/><Relationship Id="rId9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4846" y="0"/>
            <a:ext cx="4787153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/>
        </p:nvSpPr>
        <p:spPr>
          <a:xfrm>
            <a:off x="976869" y="1307957"/>
            <a:ext cx="22862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/>
              <a:t>INICIATIVA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-346916" y="2197100"/>
            <a:ext cx="8081216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s-ES" altLang="es-ES" sz="2800" dirty="0">
                <a:solidFill>
                  <a:srgbClr val="000000"/>
                </a:solidFill>
              </a:rPr>
              <a:t>"Pensar, creer, soñar y arriesgarse " </a:t>
            </a:r>
          </a:p>
          <a:p>
            <a:pPr algn="ctr">
              <a:lnSpc>
                <a:spcPct val="80000"/>
              </a:lnSpc>
            </a:pPr>
            <a:r>
              <a:rPr lang="es-ES" altLang="es-ES" sz="1600" dirty="0">
                <a:solidFill>
                  <a:srgbClr val="000000"/>
                </a:solidFill>
              </a:rPr>
              <a:t>Walt Disney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61122"/>
            <a:ext cx="12152244" cy="6796878"/>
          </a:xfrm>
          <a:prstGeom prst="rect">
            <a:avLst/>
          </a:prstGeom>
        </p:spPr>
      </p:pic>
      <p:sp>
        <p:nvSpPr>
          <p:cNvPr id="25604" name="Título 1"/>
          <p:cNvSpPr>
            <a:spLocks noGrp="1"/>
          </p:cNvSpPr>
          <p:nvPr>
            <p:ph type="title" idx="4294967295"/>
          </p:nvPr>
        </p:nvSpPr>
        <p:spPr>
          <a:xfrm>
            <a:off x="1077153" y="2799788"/>
            <a:ext cx="10505247" cy="1124511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br>
              <a:rPr lang="en-US" altLang="es-ES" sz="3200" dirty="0"/>
            </a:br>
            <a:br>
              <a:rPr lang="en-US" altLang="es-ES" sz="3200" dirty="0"/>
            </a:br>
            <a:br>
              <a:rPr lang="en-US" altLang="es-ES" sz="3200" dirty="0"/>
            </a:br>
            <a:br>
              <a:rPr lang="en-US" altLang="es-ES" sz="3200" dirty="0"/>
            </a:br>
            <a:r>
              <a:rPr lang="es-ES" altLang="es-ES" sz="3200" dirty="0"/>
              <a:t>2- La Iniciativa es un elemento clave de la Proactividad</a:t>
            </a:r>
            <a:br>
              <a:rPr lang="en-US" altLang="es-ES" sz="4000" dirty="0"/>
            </a:br>
            <a:br>
              <a:rPr lang="es-ES" altLang="es-ES" sz="1800" dirty="0">
                <a:solidFill>
                  <a:srgbClr val="000000"/>
                </a:solidFill>
              </a:rPr>
            </a:br>
            <a:r>
              <a:rPr lang="es-ES" sz="2200" b="1" dirty="0"/>
              <a:t>Proactividad no significa simplemente tomar la iniciativa, sino asumir la responsabilidad de hacer que las cosas sucedan; decidir en cada momento lo que queremos hacer y cómo lo vamos a hacer. Significa asumir la responsabilidad y el control en todas las circunstancias de la vida de una manera activa y no pasiva. La proactividad es precisamente eso. La forma en que elegimos. La capacidad de analizar las circunstancias, anticiparse a ellas y transformarlas. Un camino por recorrer antes de que surjan los problemas o darles la solución adecuada una vez que sean evidentes.</a:t>
            </a:r>
            <a:br>
              <a:rPr lang="es-ES" altLang="es-ES" sz="2200" b="1" dirty="0">
                <a:solidFill>
                  <a:srgbClr val="000000"/>
                </a:solidFill>
              </a:rPr>
            </a:br>
            <a:r>
              <a:rPr lang="es-ES" altLang="es-ES" sz="2200" b="1" dirty="0">
                <a:solidFill>
                  <a:srgbClr val="000000"/>
                </a:solidFill>
              </a:rPr>
              <a:t> </a:t>
            </a:r>
            <a:br>
              <a:rPr lang="es-ES" altLang="es-ES" sz="2200" b="1" dirty="0">
                <a:solidFill>
                  <a:srgbClr val="000000"/>
                </a:solidFill>
              </a:rPr>
            </a:br>
            <a:r>
              <a:rPr lang="es-ES" altLang="es-ES" sz="2200" b="1" i="1" dirty="0">
                <a:solidFill>
                  <a:srgbClr val="000000"/>
                </a:solidFill>
              </a:rPr>
              <a:t>Gente proactiva:</a:t>
            </a:r>
            <a:br>
              <a:rPr lang="es-ES" altLang="es-ES" sz="2200" b="1" i="1" dirty="0">
                <a:solidFill>
                  <a:srgbClr val="000000"/>
                </a:solidFill>
              </a:rPr>
            </a:br>
            <a:r>
              <a:rPr lang="es-ES" altLang="es-ES" sz="2200" b="1" dirty="0">
                <a:solidFill>
                  <a:srgbClr val="000000"/>
                </a:solidFill>
              </a:rPr>
              <a:t>Se mueven por valores cuidadosamente pensados y seleccionados: muchas cosas pueden suceder a su alrededor, pero son dueños de cómo quieren reaccionar a estos estímulos. Centran sus esfuerzos en el círculo de influencia: se dedican a aquellas cosas con respecto a las cuales pueden hacer algo. Su energía es positiva, ampliando así su círculo de influencia.</a:t>
            </a:r>
            <a:endParaRPr lang="es-ES" altLang="es-ES" sz="2200" b="1" dirty="0"/>
          </a:p>
        </p:txBody>
      </p:sp>
    </p:spTree>
    <p:extLst>
      <p:ext uri="{BB962C8B-B14F-4D97-AF65-F5344CB8AC3E}">
        <p14:creationId xmlns:p14="http://schemas.microsoft.com/office/powerpoint/2010/main" val="3729500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61122"/>
            <a:ext cx="12152244" cy="6796878"/>
          </a:xfrm>
          <a:prstGeom prst="rect">
            <a:avLst/>
          </a:prstGeom>
        </p:spPr>
      </p:pic>
      <p:sp>
        <p:nvSpPr>
          <p:cNvPr id="26627" name="Título 1"/>
          <p:cNvSpPr>
            <a:spLocks noGrp="1"/>
          </p:cNvSpPr>
          <p:nvPr>
            <p:ph type="title" idx="4294967295"/>
          </p:nvPr>
        </p:nvSpPr>
        <p:spPr>
          <a:xfrm>
            <a:off x="1012583" y="2181226"/>
            <a:ext cx="10077449" cy="571500"/>
          </a:xfrm>
        </p:spPr>
        <p:txBody>
          <a:bodyPr>
            <a:normAutofit fontScale="90000"/>
          </a:bodyPr>
          <a:lstStyle/>
          <a:p>
            <a:pPr algn="ctr"/>
            <a:br>
              <a:rPr lang="en-US" altLang="es-ES" sz="3200" dirty="0"/>
            </a:br>
            <a:br>
              <a:rPr lang="en-US" altLang="es-ES" sz="3200" dirty="0"/>
            </a:br>
            <a:r>
              <a:rPr lang="en-US" altLang="es-ES" sz="3200" dirty="0"/>
              <a:t> </a:t>
            </a: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r>
              <a:rPr lang="es-ES" b="1" i="1" dirty="0">
                <a:solidFill>
                  <a:srgbClr val="00B0F0"/>
                </a:solidFill>
              </a:rPr>
              <a:t>El hábito de la </a:t>
            </a:r>
            <a:r>
              <a:rPr lang="es-ES" b="1" i="1" dirty="0" err="1">
                <a:solidFill>
                  <a:srgbClr val="00B0F0"/>
                </a:solidFill>
              </a:rPr>
              <a:t>proactividad</a:t>
            </a:r>
            <a:r>
              <a:rPr lang="es-ES" b="1" i="1" dirty="0">
                <a:solidFill>
                  <a:srgbClr val="00B0F0"/>
                </a:solidFill>
              </a:rPr>
              <a:t> es opuesto a la inacción desde el determinismo. </a:t>
            </a:r>
            <a:br>
              <a:rPr lang="es-ES" sz="3600" b="1" i="1" dirty="0"/>
            </a:br>
            <a:br>
              <a:rPr lang="es-ES" sz="3600" b="1" i="1" dirty="0"/>
            </a:br>
            <a:r>
              <a:rPr lang="es-ES" sz="3600" dirty="0"/>
              <a:t>La barrera principal a la </a:t>
            </a:r>
            <a:r>
              <a:rPr lang="es-ES" sz="3600" dirty="0" err="1"/>
              <a:t>proactividad</a:t>
            </a:r>
            <a:r>
              <a:rPr lang="es-ES" sz="3600" dirty="0"/>
              <a:t> es considerar que no se puede hacer nada…por </a:t>
            </a:r>
            <a:br>
              <a:rPr lang="es-ES" sz="3600" dirty="0"/>
            </a:br>
            <a:br>
              <a:rPr lang="es-ES" sz="3600" dirty="0"/>
            </a:br>
            <a:r>
              <a:rPr lang="es-ES" sz="3600" b="1" dirty="0"/>
              <a:t>Determinismo genético, ejemplo “</a:t>
            </a:r>
            <a:r>
              <a:rPr lang="es-ES" sz="3600" b="1" i="1" dirty="0"/>
              <a:t>no puedo hacer nada pues he nacido sin capacidad para aprender inglés…”</a:t>
            </a:r>
            <a:br>
              <a:rPr lang="es-ES" sz="3600" b="1" i="1" dirty="0"/>
            </a:br>
            <a:r>
              <a:rPr lang="es-ES" sz="3600" b="1" dirty="0"/>
              <a:t>Determinismo ambiental , ejemplo “</a:t>
            </a:r>
            <a:r>
              <a:rPr lang="es-ES" sz="3600" b="1" i="1" dirty="0"/>
              <a:t>no tengo capacidad para enfrentarme a fuerzas exteriores que son más fuertes que yo”</a:t>
            </a:r>
            <a:br>
              <a:rPr lang="es-ES" sz="3600" b="1" dirty="0"/>
            </a:br>
            <a:br>
              <a:rPr lang="en-US" altLang="es-ES" sz="4000" dirty="0"/>
            </a:br>
            <a:br>
              <a:rPr lang="es-ES" altLang="es-ES" sz="1000" dirty="0">
                <a:solidFill>
                  <a:srgbClr val="000000"/>
                </a:solidFill>
              </a:rPr>
            </a:br>
            <a:r>
              <a:rPr lang="es-ES" altLang="es-ES" sz="1000" dirty="0">
                <a:solidFill>
                  <a:srgbClr val="000000"/>
                </a:solidFill>
              </a:rPr>
              <a:t>     </a:t>
            </a:r>
            <a:endParaRPr lang="es-ES" altLang="es-E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61122"/>
            <a:ext cx="12152244" cy="6796878"/>
          </a:xfrm>
          <a:prstGeom prst="rect">
            <a:avLst/>
          </a:prstGeom>
        </p:spPr>
      </p:pic>
      <p:sp>
        <p:nvSpPr>
          <p:cNvPr id="27651" name="Título 1"/>
          <p:cNvSpPr>
            <a:spLocks noGrp="1"/>
          </p:cNvSpPr>
          <p:nvPr>
            <p:ph type="title" idx="4294967295"/>
          </p:nvPr>
        </p:nvSpPr>
        <p:spPr>
          <a:xfrm>
            <a:off x="1029822" y="2037790"/>
            <a:ext cx="10077449" cy="571500"/>
          </a:xfrm>
        </p:spPr>
        <p:txBody>
          <a:bodyPr>
            <a:normAutofit fontScale="90000"/>
          </a:bodyPr>
          <a:lstStyle/>
          <a:p>
            <a:r>
              <a:rPr lang="es-ES" sz="3200" dirty="0"/>
              <a:t>Con proactividad los problemas no desaparecen... pero tomamos el control</a:t>
            </a:r>
            <a:br>
              <a:rPr lang="en-US" altLang="es-ES" sz="4000" dirty="0"/>
            </a:br>
            <a:br>
              <a:rPr lang="es-ES" altLang="es-ES" sz="1000" dirty="0">
                <a:solidFill>
                  <a:srgbClr val="000000"/>
                </a:solidFill>
              </a:rPr>
            </a:br>
            <a:r>
              <a:rPr lang="es-ES" altLang="es-ES" sz="1000" dirty="0">
                <a:solidFill>
                  <a:srgbClr val="000000"/>
                </a:solidFill>
              </a:rPr>
              <a:t>     </a:t>
            </a:r>
            <a:endParaRPr lang="es-ES" altLang="es-ES" sz="28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4294967295"/>
          </p:nvPr>
        </p:nvSpPr>
        <p:spPr>
          <a:xfrm>
            <a:off x="3470031" y="3071812"/>
            <a:ext cx="8055220" cy="2372385"/>
          </a:xfrm>
        </p:spPr>
        <p:txBody>
          <a:bodyPr rtlCol="0">
            <a:normAutofit/>
          </a:bodyPr>
          <a:lstStyle/>
          <a:p>
            <a:pPr marL="456300" indent="-342900"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r>
              <a:rPr lang="es-ES" sz="2400" b="1" kern="1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Los problemas que podemos afrontar con una actitud positiva porque dependen de nosotros, se reducen.</a:t>
            </a:r>
          </a:p>
          <a:p>
            <a:pPr marL="456300" indent="-342900"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endParaRPr lang="es-ES" sz="2400" b="1" kern="1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56300" indent="-342900"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r>
              <a:rPr lang="es-ES" sz="2400" b="1" kern="1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 aquellos problemas en los que la actitud positiva no es suficiente, si mantenemos una posición pasiva, generalmente agravamos el problema y nuestra situación es peor.</a:t>
            </a:r>
          </a:p>
        </p:txBody>
      </p:sp>
      <p:pic>
        <p:nvPicPr>
          <p:cNvPr id="6" name="5 Imagen" descr="giant-2797117_960_7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0" y="2812365"/>
            <a:ext cx="2838157" cy="283815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61122"/>
            <a:ext cx="12152244" cy="6796878"/>
          </a:xfrm>
          <a:prstGeom prst="rect">
            <a:avLst/>
          </a:prstGeom>
        </p:spPr>
      </p:pic>
      <p:sp>
        <p:nvSpPr>
          <p:cNvPr id="26627" name="Título 1"/>
          <p:cNvSpPr>
            <a:spLocks noGrp="1"/>
          </p:cNvSpPr>
          <p:nvPr>
            <p:ph type="title" idx="4294967295"/>
          </p:nvPr>
        </p:nvSpPr>
        <p:spPr>
          <a:xfrm>
            <a:off x="942535" y="1511552"/>
            <a:ext cx="10780543" cy="4149236"/>
          </a:xfrm>
        </p:spPr>
        <p:txBody>
          <a:bodyPr>
            <a:normAutofit fontScale="90000"/>
          </a:bodyPr>
          <a:lstStyle/>
          <a:p>
            <a:br>
              <a:rPr lang="en-US" altLang="es-ES" sz="3200" dirty="0"/>
            </a:br>
            <a:br>
              <a:rPr lang="en-US" altLang="es-ES" sz="3200" dirty="0"/>
            </a:br>
            <a:r>
              <a:rPr lang="es-ES" b="1" i="1" dirty="0">
                <a:solidFill>
                  <a:srgbClr val="00B0F0"/>
                </a:solidFill>
              </a:rPr>
              <a:t>Gente proactiva:</a:t>
            </a:r>
            <a:br>
              <a:rPr lang="es-ES" sz="3600" b="1" i="1" dirty="0"/>
            </a:br>
            <a:br>
              <a:rPr lang="es-ES" sz="3600" b="1" i="1" dirty="0"/>
            </a:br>
            <a:r>
              <a:rPr lang="es-ES" sz="3600" b="1" i="1" dirty="0"/>
              <a:t>1. Tome la iniciativa: Hacer que las cosas sucedan </a:t>
            </a:r>
            <a:br>
              <a:rPr lang="es-ES" sz="3600" b="1" i="1" dirty="0"/>
            </a:br>
            <a:r>
              <a:rPr lang="es-ES" sz="3600" b="1" i="1" dirty="0"/>
              <a:t>2. Actuar: No dejes que otros actúen por ellos </a:t>
            </a:r>
            <a:br>
              <a:rPr lang="es-ES" sz="3600" b="1" i="1" dirty="0"/>
            </a:br>
            <a:r>
              <a:rPr lang="es-ES" sz="3600" b="1" i="1" dirty="0"/>
              <a:t>3. Usar lenguaje proactivo vs. reactivo </a:t>
            </a:r>
            <a:br>
              <a:rPr lang="es-ES" sz="3600" b="1" i="1" dirty="0"/>
            </a:br>
            <a:r>
              <a:rPr lang="es-ES" sz="3600" b="1" i="1" dirty="0"/>
              <a:t>4. Enfoque en el círculo de influencia (que puede ser controlado) </a:t>
            </a:r>
            <a:br>
              <a:rPr lang="es-ES" sz="3600" b="1" i="1" dirty="0"/>
            </a:br>
            <a:r>
              <a:rPr lang="es-ES" sz="3600" b="1" i="1" dirty="0"/>
              <a:t>5. Se comprometen y mantienen sus compromisos</a:t>
            </a:r>
            <a:br>
              <a:rPr lang="en-US" altLang="es-ES" sz="3600" b="1" i="1" dirty="0"/>
            </a:br>
            <a:br>
              <a:rPr lang="es-ES" altLang="es-ES" sz="1000" dirty="0">
                <a:solidFill>
                  <a:srgbClr val="000000"/>
                </a:solidFill>
              </a:rPr>
            </a:br>
            <a:r>
              <a:rPr lang="es-ES" altLang="es-ES" sz="1000" dirty="0">
                <a:solidFill>
                  <a:srgbClr val="000000"/>
                </a:solidFill>
              </a:rPr>
              <a:t>     </a:t>
            </a:r>
            <a:endParaRPr lang="es-ES" altLang="es-ES" sz="2800" dirty="0"/>
          </a:p>
        </p:txBody>
      </p:sp>
    </p:spTree>
    <p:extLst>
      <p:ext uri="{BB962C8B-B14F-4D97-AF65-F5344CB8AC3E}">
        <p14:creationId xmlns:p14="http://schemas.microsoft.com/office/powerpoint/2010/main" val="1684691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Marcador de contenido 5">
            <a:extLst>
              <a:ext uri="{FF2B5EF4-FFF2-40B4-BE49-F238E27FC236}">
                <a16:creationId xmlns:a16="http://schemas.microsoft.com/office/drawing/2014/main" id="{CA49B002-4293-4294-B94F-0822C81A76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61122"/>
            <a:ext cx="12152244" cy="6796878"/>
          </a:xfrm>
          <a:prstGeom prst="rect">
            <a:avLst/>
          </a:prstGeom>
        </p:spPr>
      </p:pic>
      <p:pic>
        <p:nvPicPr>
          <p:cNvPr id="13" name="Gráfico 12" descr="Señal de negación">
            <a:extLst>
              <a:ext uri="{FF2B5EF4-FFF2-40B4-BE49-F238E27FC236}">
                <a16:creationId xmlns:a16="http://schemas.microsoft.com/office/drawing/2014/main" id="{A6AD0433-315C-48C2-A12C-5171CAF493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298742" y="2190012"/>
            <a:ext cx="3517119" cy="3517119"/>
          </a:xfrm>
          <a:prstGeom prst="rect">
            <a:avLst/>
          </a:prstGeom>
        </p:spPr>
      </p:pic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DCD67800-37AC-4E14-89B0-F79DCB3FB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6560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0F1788F-A5AE-4188-8274-F7F2E3833E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99592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áfico 14" descr="Señal de pulgar hacia arriba ">
            <a:extLst>
              <a:ext uri="{FF2B5EF4-FFF2-40B4-BE49-F238E27FC236}">
                <a16:creationId xmlns:a16="http://schemas.microsoft.com/office/drawing/2014/main" id="{E96ECD99-B2D1-4F60-856E-9C1D813AA1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819636" y="2037049"/>
            <a:ext cx="3517120" cy="3517120"/>
          </a:xfrm>
          <a:prstGeom prst="rect">
            <a:avLst/>
          </a:prstGeom>
        </p:spPr>
      </p:pic>
      <p:sp>
        <p:nvSpPr>
          <p:cNvPr id="26627" name="Título 1"/>
          <p:cNvSpPr>
            <a:spLocks noGrp="1"/>
          </p:cNvSpPr>
          <p:nvPr>
            <p:ph type="title" idx="4294967295"/>
          </p:nvPr>
        </p:nvSpPr>
        <p:spPr>
          <a:xfrm>
            <a:off x="464234" y="1434905"/>
            <a:ext cx="10780543" cy="872198"/>
          </a:xfrm>
        </p:spPr>
        <p:txBody>
          <a:bodyPr>
            <a:normAutofit/>
          </a:bodyPr>
          <a:lstStyle/>
          <a:p>
            <a:r>
              <a:rPr lang="es-ES" b="1" i="1" dirty="0">
                <a:solidFill>
                  <a:srgbClr val="00B0F0"/>
                </a:solidFill>
              </a:rPr>
              <a:t>Lenguaje reactivo vs Lenguaje proactivo</a:t>
            </a:r>
            <a:endParaRPr lang="es-ES" altLang="es-ES" sz="2800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1CB6C2FE-0A22-4892-8CA6-EC4AE755EB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41470"/>
              </p:ext>
            </p:extLst>
          </p:nvPr>
        </p:nvGraphicFramePr>
        <p:xfrm>
          <a:off x="2051878" y="2190012"/>
          <a:ext cx="8128000" cy="3831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46259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61122"/>
            <a:ext cx="12152244" cy="6796878"/>
          </a:xfrm>
          <a:prstGeom prst="rect">
            <a:avLst/>
          </a:prstGeom>
        </p:spPr>
      </p:pic>
      <p:sp>
        <p:nvSpPr>
          <p:cNvPr id="26627" name="Título 1"/>
          <p:cNvSpPr>
            <a:spLocks noGrp="1"/>
          </p:cNvSpPr>
          <p:nvPr>
            <p:ph type="title" idx="4294967295"/>
          </p:nvPr>
        </p:nvSpPr>
        <p:spPr>
          <a:xfrm>
            <a:off x="942535" y="1511552"/>
            <a:ext cx="10780543" cy="4537556"/>
          </a:xfrm>
        </p:spPr>
        <p:txBody>
          <a:bodyPr>
            <a:normAutofit fontScale="90000"/>
          </a:bodyPr>
          <a:lstStyle/>
          <a:p>
            <a:br>
              <a:rPr lang="en-US" altLang="es-ES" sz="3200" dirty="0"/>
            </a:br>
            <a:r>
              <a:rPr lang="es-ES" b="1" i="1" dirty="0">
                <a:solidFill>
                  <a:srgbClr val="00B0F0"/>
                </a:solidFill>
              </a:rPr>
              <a:t>Gente proactiva:</a:t>
            </a:r>
            <a:br>
              <a:rPr lang="es-ES" sz="3600" b="1" i="1" dirty="0"/>
            </a:br>
            <a:br>
              <a:rPr lang="es-ES" sz="3600" b="1" i="1" dirty="0"/>
            </a:br>
            <a:r>
              <a:rPr lang="es-ES" sz="3600" b="1" i="1" dirty="0"/>
              <a:t>1. Buscan continuamente nuevas oportunidades. </a:t>
            </a:r>
            <a:br>
              <a:rPr lang="es-ES" sz="3600" b="1" i="1" dirty="0"/>
            </a:br>
            <a:r>
              <a:rPr lang="es-ES" sz="3600" b="1" i="1" dirty="0"/>
              <a:t>2. Marcan objetivos efectivos orientados al cambio. </a:t>
            </a:r>
            <a:br>
              <a:rPr lang="es-ES" sz="3600" b="1" i="1" dirty="0"/>
            </a:br>
            <a:r>
              <a:rPr lang="es-ES" sz="3600" b="1" i="1" dirty="0"/>
              <a:t>3. Anticipan y previenen problemas. </a:t>
            </a:r>
            <a:br>
              <a:rPr lang="es-ES" sz="3600" b="1" i="1" dirty="0"/>
            </a:br>
            <a:r>
              <a:rPr lang="es-ES" sz="3600" b="1" i="1" dirty="0"/>
              <a:t>4. Hacen cosas diferentes, o actúan de manera diferente. </a:t>
            </a:r>
            <a:br>
              <a:rPr lang="es-ES" sz="3600" b="1" i="1" dirty="0"/>
            </a:br>
            <a:r>
              <a:rPr lang="es-ES" sz="3600" b="1" i="1" dirty="0"/>
              <a:t>5. Actúan y se aventuran a pesar de la incertidumbre. </a:t>
            </a:r>
            <a:br>
              <a:rPr lang="es-ES" sz="3600" b="1" i="1" dirty="0"/>
            </a:br>
            <a:r>
              <a:rPr lang="es-ES" sz="3600" b="1" i="1" dirty="0"/>
              <a:t>6. Perseveran y perseveran en sus esfuerzos. </a:t>
            </a:r>
            <a:br>
              <a:rPr lang="es-ES" sz="3600" b="1" i="1" dirty="0"/>
            </a:br>
            <a:r>
              <a:rPr lang="es-ES" sz="3600" b="1" i="1" dirty="0"/>
              <a:t>7. Consiguen resultados tangibles, ya que están orientados a los resultados.</a:t>
            </a:r>
            <a:endParaRPr lang="es-ES" altLang="es-ES" sz="3600" b="1" i="1" dirty="0"/>
          </a:p>
        </p:txBody>
      </p:sp>
    </p:spTree>
    <p:extLst>
      <p:ext uri="{BB962C8B-B14F-4D97-AF65-F5344CB8AC3E}">
        <p14:creationId xmlns:p14="http://schemas.microsoft.com/office/powerpoint/2010/main" val="3050537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61122"/>
            <a:ext cx="12152244" cy="6796878"/>
          </a:xfrm>
          <a:prstGeom prst="rect">
            <a:avLst/>
          </a:prstGeom>
        </p:spPr>
      </p:pic>
      <p:sp>
        <p:nvSpPr>
          <p:cNvPr id="39939" name="Título 1"/>
          <p:cNvSpPr>
            <a:spLocks noGrp="1"/>
          </p:cNvSpPr>
          <p:nvPr>
            <p:ph type="title" idx="4294967295"/>
          </p:nvPr>
        </p:nvSpPr>
        <p:spPr>
          <a:xfrm>
            <a:off x="1047752" y="1571625"/>
            <a:ext cx="10077449" cy="844550"/>
          </a:xfrm>
        </p:spPr>
        <p:txBody>
          <a:bodyPr/>
          <a:lstStyle/>
          <a:p>
            <a:pPr eaLnBrk="1" hangingPunct="1"/>
            <a:r>
              <a:rPr lang="es-ES" altLang="es-ES" sz="4000" dirty="0"/>
              <a:t>Referencias</a:t>
            </a:r>
          </a:p>
        </p:txBody>
      </p:sp>
      <p:sp>
        <p:nvSpPr>
          <p:cNvPr id="39940" name="Marcador de texto 2"/>
          <p:cNvSpPr>
            <a:spLocks noGrp="1"/>
          </p:cNvSpPr>
          <p:nvPr>
            <p:ph type="body" sz="half" idx="4294967295"/>
          </p:nvPr>
        </p:nvSpPr>
        <p:spPr>
          <a:xfrm>
            <a:off x="833718" y="2814918"/>
            <a:ext cx="10210800" cy="259976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s-ES" altLang="es-ES" sz="2800" dirty="0" err="1"/>
              <a:t>Diamond</a:t>
            </a:r>
            <a:r>
              <a:rPr lang="es-ES" altLang="es-ES" sz="2800" dirty="0"/>
              <a:t> </a:t>
            </a:r>
            <a:r>
              <a:rPr lang="es-ES" altLang="es-ES" sz="2800" dirty="0" err="1"/>
              <a:t>Building</a:t>
            </a:r>
            <a:r>
              <a:rPr lang="es-ES" altLang="es-ES" sz="2800" dirty="0"/>
              <a:t>, CEU Fundación San Pablo. </a:t>
            </a:r>
            <a:r>
              <a:rPr lang="es-ES" altLang="es-ES" sz="2800" i="1" dirty="0"/>
              <a:t>Máster en Coaching</a:t>
            </a:r>
            <a:r>
              <a:rPr lang="es-ES" altLang="es-ES" sz="2800" dirty="0"/>
              <a:t>. </a:t>
            </a:r>
          </a:p>
          <a:p>
            <a:r>
              <a:rPr lang="es-ES" dirty="0"/>
              <a:t>Rovira, J. M. P., &amp; García, X. M. (2014). </a:t>
            </a:r>
            <a:r>
              <a:rPr lang="es-ES" i="1" dirty="0"/>
              <a:t>Competencia en autonomía e iniciativa personal</a:t>
            </a:r>
            <a:r>
              <a:rPr lang="es-ES" dirty="0"/>
              <a:t>. Alianza Editorial.</a:t>
            </a:r>
          </a:p>
          <a:p>
            <a:r>
              <a:rPr lang="es-ES" dirty="0"/>
              <a:t>Sánchez, J. M. S., Martínez, J. G., Sánchez, A. A., &amp; Santamaría, U. D. (2012). </a:t>
            </a:r>
            <a:r>
              <a:rPr lang="es-ES" i="1" dirty="0"/>
              <a:t>Empresa e iniciativa emprendedora</a:t>
            </a:r>
            <a:r>
              <a:rPr lang="es-ES" dirty="0"/>
              <a:t>. McGraw </a:t>
            </a:r>
            <a:r>
              <a:rPr lang="es-ES"/>
              <a:t>Hill.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61122"/>
            <a:ext cx="12152244" cy="6796878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6424" y="1518064"/>
            <a:ext cx="9917498" cy="1325563"/>
          </a:xfrm>
        </p:spPr>
        <p:txBody>
          <a:bodyPr>
            <a:normAutofit/>
          </a:bodyPr>
          <a:lstStyle/>
          <a:p>
            <a:r>
              <a:rPr lang="es-ES" altLang="es-ES" dirty="0"/>
              <a:t>ÍNDICE 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324755" y="2762905"/>
            <a:ext cx="7823292" cy="308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br>
              <a:rPr kumimoji="0" lang="es-ES" altLang="es-E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s-ES" altLang="es-ES" sz="24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0. Descripción de los objetivos y método de enseñanza</a:t>
            </a: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s-ES" altLang="es-ES" sz="24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1. ¿Qué es la iniciativa?</a:t>
            </a: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s-ES" altLang="es-ES" sz="24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2. Iniciativas y Proactividad</a:t>
            </a: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s-ES" altLang="es-ES" sz="24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3. Conceptos erróneos sobre la iniciativa</a:t>
            </a: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s-ES" altLang="es-ES" sz="24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4. Barreras creativas </a:t>
            </a: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s-ES" altLang="es-ES" sz="24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5. ¿Cómo ser una persona creativa?</a:t>
            </a: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s-ES" altLang="es-ES" sz="24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6. ¿Cómo es la gente creativa?</a:t>
            </a: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s-ES" altLang="es-ES" sz="24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7. Referencias</a:t>
            </a:r>
            <a:br>
              <a:rPr lang="es-ES" altLang="es-ES" sz="2400" dirty="0">
                <a:solidFill>
                  <a:srgbClr val="0070C0"/>
                </a:solidFill>
                <a:latin typeface="Bebas" charset="0"/>
                <a:ea typeface="Bebas" charset="0"/>
                <a:cs typeface="Bebas" charset="0"/>
              </a:rPr>
            </a:br>
            <a:br>
              <a:rPr kumimoji="0" lang="es-ES" altLang="es-E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alt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86898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61122"/>
            <a:ext cx="12152244" cy="6796878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6424" y="1518064"/>
            <a:ext cx="9917498" cy="1325563"/>
          </a:xfrm>
        </p:spPr>
        <p:txBody>
          <a:bodyPr/>
          <a:lstStyle/>
          <a:p>
            <a:r>
              <a:rPr lang="es-ES" altLang="es-ES" dirty="0"/>
              <a:t>Descripción de los Objetivos y Contenido </a:t>
            </a:r>
            <a:endParaRPr lang="es-ES" dirty="0">
              <a:solidFill>
                <a:srgbClr val="0070C0"/>
              </a:solidFill>
              <a:latin typeface="Bebas" charset="0"/>
              <a:ea typeface="Bebas" charset="0"/>
              <a:cs typeface="Bebas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115670" y="2762905"/>
            <a:ext cx="8480611" cy="308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s-ES" altLang="es-ES" sz="2400" dirty="0"/>
              <a:t>Objetivo 1.- Definir el concepto de iniciativa y sus características.</a:t>
            </a:r>
          </a:p>
          <a:p>
            <a:pPr>
              <a:defRPr/>
            </a:pPr>
            <a:endParaRPr lang="es-ES" altLang="es-ES" sz="24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s-ES" altLang="es-ES" sz="2400" dirty="0"/>
              <a:t>Objetivo 2- Explicar la importancia de actuar con iniciativa ante problemas y retos, fomentando la necesaria confianza en sí mismo para actuar proactivamente. </a:t>
            </a:r>
          </a:p>
          <a:p>
            <a:pPr>
              <a:defRPr/>
            </a:pPr>
            <a:endParaRPr lang="es-ES" altLang="es-ES" sz="24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s-ES" altLang="es-ES" sz="2400" dirty="0"/>
              <a:t>Contenido: Concepto de iniciativa, proactividad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s-ES" altLang="es-ES" sz="2400" dirty="0"/>
          </a:p>
        </p:txBody>
      </p:sp>
    </p:spTree>
    <p:extLst>
      <p:ext uri="{BB962C8B-B14F-4D97-AF65-F5344CB8AC3E}">
        <p14:creationId xmlns:p14="http://schemas.microsoft.com/office/powerpoint/2010/main" val="786898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61122"/>
            <a:ext cx="12152244" cy="6796878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6424" y="1518064"/>
            <a:ext cx="9917498" cy="1325563"/>
          </a:xfrm>
        </p:spPr>
        <p:txBody>
          <a:bodyPr/>
          <a:lstStyle/>
          <a:p>
            <a:r>
              <a:rPr lang="es-ES" altLang="es-ES" dirty="0"/>
              <a:t>Descripción del método de enseñanza</a:t>
            </a:r>
            <a:endParaRPr lang="es-ES" dirty="0">
              <a:solidFill>
                <a:srgbClr val="0070C0"/>
              </a:solidFill>
              <a:latin typeface="Bebas" charset="0"/>
              <a:ea typeface="Bebas" charset="0"/>
              <a:cs typeface="Bebas" charset="0"/>
            </a:endParaRPr>
          </a:p>
        </p:txBody>
      </p:sp>
      <p:sp>
        <p:nvSpPr>
          <p:cNvPr id="9" name="Marcador de texto 2"/>
          <p:cNvSpPr txBox="1">
            <a:spLocks/>
          </p:cNvSpPr>
          <p:nvPr/>
        </p:nvSpPr>
        <p:spPr bwMode="auto">
          <a:xfrm>
            <a:off x="1418290" y="2708275"/>
            <a:ext cx="9016627" cy="279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/>
            </a:pPr>
            <a:r>
              <a:rPr lang="es-ES" altLang="es-ES" sz="2000" dirty="0">
                <a:solidFill>
                  <a:sysClr val="windowText" lastClr="000000"/>
                </a:solidFill>
              </a:rPr>
              <a:t>El participante de esta actividad formativa debe leer atentamente las diapositivas y seguir los ejercicios propuestos para obtener una visión general de la importancia del contenido propuesto y su implicación con el éxito del emprendedor.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en-US" altLang="es-E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/>
            </a:pPr>
            <a:r>
              <a:rPr lang="es-ES" altLang="es-ES" sz="2000" dirty="0">
                <a:solidFill>
                  <a:sysClr val="windowText" lastClr="000000"/>
                </a:solidFill>
              </a:rPr>
              <a:t>Al final de esta píldora se pueden encontrar una serie de ejercicios de autoevaluación que pretenden ser una forma de verificación de los contenidos propuestos.</a:t>
            </a:r>
          </a:p>
        </p:txBody>
      </p:sp>
    </p:spTree>
    <p:extLst>
      <p:ext uri="{BB962C8B-B14F-4D97-AF65-F5344CB8AC3E}">
        <p14:creationId xmlns:p14="http://schemas.microsoft.com/office/powerpoint/2010/main" val="786898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525" y="0"/>
            <a:ext cx="12261525" cy="6858000"/>
          </a:xfrm>
        </p:spPr>
      </p:pic>
      <p:sp>
        <p:nvSpPr>
          <p:cNvPr id="15" name="Título 1"/>
          <p:cNvSpPr txBox="1">
            <a:spLocks/>
          </p:cNvSpPr>
          <p:nvPr/>
        </p:nvSpPr>
        <p:spPr bwMode="auto">
          <a:xfrm>
            <a:off x="588590" y="1507494"/>
            <a:ext cx="75580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ES" sz="3200" dirty="0">
                <a:solidFill>
                  <a:sysClr val="windowText" lastClr="000000"/>
                </a:solidFill>
                <a:ea typeface="+mj-ea"/>
                <a:cs typeface="+mj-cs"/>
              </a:rPr>
              <a:t>1.- </a:t>
            </a:r>
            <a:r>
              <a:rPr lang="en-US" altLang="es-ES" sz="3200" dirty="0" err="1">
                <a:solidFill>
                  <a:sysClr val="windowText" lastClr="000000"/>
                </a:solidFill>
                <a:ea typeface="+mj-ea"/>
                <a:cs typeface="+mj-cs"/>
              </a:rPr>
              <a:t>Iniciativa</a:t>
            </a:r>
            <a:br>
              <a:rPr kumimoji="0" lang="en-US" altLang="es-E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s-ES" altLang="es-ES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lang="es-ES" altLang="es-ES" sz="1000" dirty="0">
                <a:ea typeface="+mj-ea"/>
                <a:cs typeface="+mj-cs"/>
              </a:rPr>
              <a:t> </a:t>
            </a:r>
            <a:r>
              <a:rPr lang="es-ES" altLang="es-ES" sz="2800" dirty="0">
                <a:ea typeface="+mj-ea"/>
                <a:cs typeface="+mj-cs"/>
              </a:rPr>
              <a:t>1.1.- ¿Qué es la Iniciativa?</a:t>
            </a:r>
            <a:endParaRPr kumimoji="0" lang="es-ES" altLang="es-E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6" name="Marcador de texto 2"/>
          <p:cNvSpPr txBox="1">
            <a:spLocks/>
          </p:cNvSpPr>
          <p:nvPr/>
        </p:nvSpPr>
        <p:spPr bwMode="auto">
          <a:xfrm>
            <a:off x="697006" y="2539340"/>
            <a:ext cx="8362588" cy="262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s-ES" altLang="es-ES" sz="2400" dirty="0"/>
              <a:t>Cuando una persona hace lo correcto sin necesidad de que se lo digan. Cuando alguien que se enfrenta a algunas dificultades actúa y aprovecha oportunidades que otros no ven. </a:t>
            </a:r>
          </a:p>
          <a:p>
            <a:pPr marL="742950" lvl="1" indent="-28575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s-ES" altLang="es-ES" sz="2400" dirty="0"/>
              <a:t>En el lugar de trabajo, la iniciativa se considera cuando una persona actúa con autonomía, superando las dificultades que pueden surgir en la búsqueda de una meta.</a:t>
            </a:r>
          </a:p>
          <a:p>
            <a:pPr marL="742950" lvl="1" indent="-28575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s-ES" altLang="es-ES" sz="2400" dirty="0"/>
              <a:t>Ejemplo: En el lugar de trabajo, una ausencia inesperada del jefe por enfermedad es afrontada por un joven trabajador que toma las riendas y distribuye el trabajo y logra no perder la jornada laboral. </a:t>
            </a:r>
            <a:endParaRPr kumimoji="0" lang="en-US" altLang="es-E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pic>
        <p:nvPicPr>
          <p:cNvPr id="1026" name="Picture 2" descr="Resultado de imagen de initiative">
            <a:extLst>
              <a:ext uri="{FF2B5EF4-FFF2-40B4-BE49-F238E27FC236}">
                <a16:creationId xmlns:a16="http://schemas.microsoft.com/office/drawing/2014/main" id="{9A7E823A-ED18-4F0A-86F4-AAD64633A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260" y="465259"/>
            <a:ext cx="2466975" cy="184785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contourW="12700">
            <a:bevelT/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898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Marcador de contenido 5">
            <a:extLst>
              <a:ext uri="{FF2B5EF4-FFF2-40B4-BE49-F238E27FC236}">
                <a16:creationId xmlns:a16="http://schemas.microsoft.com/office/drawing/2014/main" id="{1E5906FC-708B-4619-B424-8715AB0C4B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22"/>
            <a:ext cx="12152244" cy="6796878"/>
          </a:xfrm>
        </p:spPr>
      </p:pic>
      <p:sp>
        <p:nvSpPr>
          <p:cNvPr id="16" name="Título 1"/>
          <p:cNvSpPr txBox="1">
            <a:spLocks/>
          </p:cNvSpPr>
          <p:nvPr/>
        </p:nvSpPr>
        <p:spPr bwMode="auto">
          <a:xfrm>
            <a:off x="748855" y="1560814"/>
            <a:ext cx="75580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ES" sz="3200" dirty="0">
                <a:solidFill>
                  <a:sysClr val="windowText" lastClr="000000"/>
                </a:solidFill>
                <a:ea typeface="+mj-ea"/>
                <a:cs typeface="+mj-cs"/>
              </a:rPr>
              <a:t>1.- </a:t>
            </a:r>
            <a:r>
              <a:rPr lang="en-US" altLang="es-ES" sz="3200" dirty="0" err="1">
                <a:solidFill>
                  <a:sysClr val="windowText" lastClr="000000"/>
                </a:solidFill>
                <a:ea typeface="+mj-ea"/>
                <a:cs typeface="+mj-cs"/>
              </a:rPr>
              <a:t>Iniciativa</a:t>
            </a:r>
            <a:br>
              <a:rPr kumimoji="0" lang="es-ES" altLang="es-E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ES" altLang="es-E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  </a:t>
            </a:r>
            <a:endParaRPr kumimoji="0" lang="es-ES" altLang="es-E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900113" y="3068638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altLang="es-E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940132" y="2072447"/>
            <a:ext cx="102719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Los problemas no se resuelven cuando la iniciativa personal está ausente. No podemos experimentar el crecimiento personal sin iniciativa y no podemos expresar nuestro potencial a menos que tengamos autoconfianza psicológica y física, la base de la iniciativa es la autoconfianza.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446859" y="5787823"/>
            <a:ext cx="8077200" cy="234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bo"/>
          <p:cNvSpPr/>
          <p:nvPr/>
        </p:nvSpPr>
        <p:spPr>
          <a:xfrm>
            <a:off x="3446859" y="4100122"/>
            <a:ext cx="1606062" cy="160325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1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452" y="3251994"/>
            <a:ext cx="3580169" cy="2420343"/>
          </a:xfrm>
          <a:prstGeom prst="rect">
            <a:avLst/>
          </a:prstGeom>
        </p:spPr>
      </p:pic>
      <p:cxnSp>
        <p:nvCxnSpPr>
          <p:cNvPr id="17" name="16 Conector angular"/>
          <p:cNvCxnSpPr/>
          <p:nvPr/>
        </p:nvCxnSpPr>
        <p:spPr>
          <a:xfrm flipV="1">
            <a:off x="5380892" y="3716215"/>
            <a:ext cx="3095560" cy="118553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6471472" y="392304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86898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406" y="61122"/>
            <a:ext cx="12152244" cy="6796878"/>
          </a:xfrm>
        </p:spPr>
      </p:pic>
      <p:sp>
        <p:nvSpPr>
          <p:cNvPr id="16" name="Título 1"/>
          <p:cNvSpPr txBox="1">
            <a:spLocks/>
          </p:cNvSpPr>
          <p:nvPr/>
        </p:nvSpPr>
        <p:spPr bwMode="auto">
          <a:xfrm>
            <a:off x="777018" y="1553308"/>
            <a:ext cx="75580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s-E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1.- </a:t>
            </a:r>
            <a:r>
              <a:rPr kumimoji="0" lang="en-US" altLang="es-E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Ini</a:t>
            </a:r>
            <a:r>
              <a:rPr lang="en-US" altLang="es-ES" sz="3200" dirty="0" err="1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ciativa</a:t>
            </a:r>
            <a:r>
              <a:rPr kumimoji="0" lang="en-US" altLang="es-E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br>
              <a:rPr kumimoji="0" lang="en-US" altLang="es-E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s-ES" altLang="es-E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ES" altLang="es-E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  </a:t>
            </a:r>
            <a:endParaRPr kumimoji="0" lang="es-ES" altLang="es-E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900113" y="3068638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altLang="es-E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" name="2 Rectángulo"/>
          <p:cNvSpPr/>
          <p:nvPr/>
        </p:nvSpPr>
        <p:spPr>
          <a:xfrm rot="20583996">
            <a:off x="1172583" y="5248024"/>
            <a:ext cx="8077200" cy="234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Triángulo isósceles"/>
          <p:cNvSpPr/>
          <p:nvPr/>
        </p:nvSpPr>
        <p:spPr>
          <a:xfrm>
            <a:off x="3927231" y="5799547"/>
            <a:ext cx="1594338" cy="80889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4120661" y="6316617"/>
            <a:ext cx="17232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Confianza en sí mismo</a:t>
            </a:r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1926065" y="4951940"/>
            <a:ext cx="395104" cy="4138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350353" y="4400955"/>
            <a:ext cx="2215661" cy="375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Iniciativa</a:t>
            </a:r>
          </a:p>
        </p:txBody>
      </p:sp>
      <p:sp>
        <p:nvSpPr>
          <p:cNvPr id="11" name="10 Flecha abajo"/>
          <p:cNvSpPr/>
          <p:nvPr/>
        </p:nvSpPr>
        <p:spPr>
          <a:xfrm rot="10800000">
            <a:off x="8335106" y="4501660"/>
            <a:ext cx="644769" cy="1791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9421" y="3294186"/>
            <a:ext cx="2739841" cy="1852246"/>
          </a:xfrm>
          <a:prstGeom prst="rect">
            <a:avLst/>
          </a:prstGeom>
        </p:spPr>
      </p:pic>
      <p:sp>
        <p:nvSpPr>
          <p:cNvPr id="5" name="4 Cubo"/>
          <p:cNvSpPr/>
          <p:nvPr/>
        </p:nvSpPr>
        <p:spPr>
          <a:xfrm>
            <a:off x="7860319" y="3068637"/>
            <a:ext cx="1248511" cy="1245577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 CuadroTexto">
            <a:extLst>
              <a:ext uri="{FF2B5EF4-FFF2-40B4-BE49-F238E27FC236}">
                <a16:creationId xmlns:a16="http://schemas.microsoft.com/office/drawing/2014/main" id="{D46448AD-7590-4D66-902E-5E6B1A46D293}"/>
              </a:ext>
            </a:extLst>
          </p:cNvPr>
          <p:cNvSpPr txBox="1"/>
          <p:nvPr/>
        </p:nvSpPr>
        <p:spPr>
          <a:xfrm>
            <a:off x="552450" y="1864352"/>
            <a:ext cx="1051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Los problemas no se resuelven cuando la iniciativa personal está ausente. No podemos experimentar el crecimiento personal sin iniciativa y no podemos expresar nuestro potencial a menos que tengamos autoconfianza psicológica y física, la base de la iniciativa es la autoconfianza.</a:t>
            </a:r>
          </a:p>
        </p:txBody>
      </p:sp>
    </p:spTree>
    <p:extLst>
      <p:ext uri="{BB962C8B-B14F-4D97-AF65-F5344CB8AC3E}">
        <p14:creationId xmlns:p14="http://schemas.microsoft.com/office/powerpoint/2010/main" val="3106016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61122"/>
            <a:ext cx="12152244" cy="6796878"/>
          </a:xfrm>
          <a:prstGeom prst="rect">
            <a:avLst/>
          </a:prstGeom>
        </p:spPr>
      </p:pic>
      <p:sp>
        <p:nvSpPr>
          <p:cNvPr id="25604" name="Título 1"/>
          <p:cNvSpPr>
            <a:spLocks noGrp="1"/>
          </p:cNvSpPr>
          <p:nvPr>
            <p:ph type="title" idx="4294967295"/>
          </p:nvPr>
        </p:nvSpPr>
        <p:spPr>
          <a:xfrm>
            <a:off x="1029822" y="1732989"/>
            <a:ext cx="10077449" cy="5715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s-ES" sz="3200" dirty="0"/>
              <a:t>2.- </a:t>
            </a:r>
            <a:r>
              <a:rPr lang="en-US" altLang="es-ES" sz="3200" dirty="0" err="1"/>
              <a:t>Iniciativa</a:t>
            </a:r>
            <a:r>
              <a:rPr lang="en-US" altLang="es-ES" sz="3200" dirty="0"/>
              <a:t> </a:t>
            </a:r>
            <a:br>
              <a:rPr lang="en-US" altLang="es-ES" sz="4000" dirty="0"/>
            </a:br>
            <a:br>
              <a:rPr lang="es-ES" altLang="es-ES" sz="1000" dirty="0">
                <a:solidFill>
                  <a:srgbClr val="000000"/>
                </a:solidFill>
              </a:rPr>
            </a:br>
            <a:endParaRPr lang="es-ES" altLang="es-ES" sz="2800" dirty="0"/>
          </a:p>
        </p:txBody>
      </p:sp>
      <p:sp>
        <p:nvSpPr>
          <p:cNvPr id="25605" name="Marcador de texto 2"/>
          <p:cNvSpPr>
            <a:spLocks noGrp="1"/>
          </p:cNvSpPr>
          <p:nvPr>
            <p:ph type="body" sz="half" idx="4294967295"/>
          </p:nvPr>
        </p:nvSpPr>
        <p:spPr>
          <a:xfrm>
            <a:off x="644770" y="2086708"/>
            <a:ext cx="10880482" cy="431409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Puntos clave que diferencian a una persona con mucha iniciativa:</a:t>
            </a:r>
            <a:br>
              <a:rPr lang="en-US" sz="2400" dirty="0"/>
            </a:br>
            <a:endParaRPr lang="en-US" sz="2400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ES" sz="2400" dirty="0"/>
              <a:t>Demuestra confianza en el éxito de las acciones y planes que propone.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ES" sz="2400" dirty="0"/>
              <a:t>Actúa proactivamente. Busca oportunidades que otros no ven para ofrecer soluciones.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ES" sz="2400" dirty="0"/>
              <a:t>Confía en los demás y trabaja en cooperación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ES" sz="2400" dirty="0"/>
              <a:t>Utiliza diferentes enfoques para nuevas situaciones y se adapta rápida y eficazmente.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ES" sz="2400" dirty="0"/>
              <a:t>Da forma a sus ideas para que sean útiles para sí mismo y para los demás.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ES" sz="2400" dirty="0"/>
              <a:t>Cuando se enfrenta a un imprevisto, toma decisiones o hace recomendaciones cuando es necesaria una solución rápida.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s-ES" sz="2400" dirty="0"/>
              <a:t>Puede que se equivoque, pero al menos ha intentado ayudar.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61122"/>
            <a:ext cx="12152244" cy="6796878"/>
          </a:xfrm>
          <a:prstGeom prst="rect">
            <a:avLst/>
          </a:prstGeom>
        </p:spPr>
      </p:pic>
      <p:sp>
        <p:nvSpPr>
          <p:cNvPr id="25604" name="Título 1"/>
          <p:cNvSpPr>
            <a:spLocks noGrp="1"/>
          </p:cNvSpPr>
          <p:nvPr>
            <p:ph type="title" idx="4294967295"/>
          </p:nvPr>
        </p:nvSpPr>
        <p:spPr>
          <a:xfrm>
            <a:off x="1057275" y="1969770"/>
            <a:ext cx="10496550" cy="571500"/>
          </a:xfrm>
        </p:spPr>
        <p:txBody>
          <a:bodyPr>
            <a:normAutofit fontScale="90000"/>
          </a:bodyPr>
          <a:lstStyle/>
          <a:p>
            <a:r>
              <a:rPr lang="es-ES" altLang="es-ES" sz="3200" dirty="0"/>
              <a:t>2.- La Iniciativa está muy relacionada con la creatividad y la innovación en el emprendedor, así como con la toma de decisiones.</a:t>
            </a:r>
            <a:br>
              <a:rPr lang="en-US" altLang="es-ES" sz="4000" dirty="0"/>
            </a:br>
            <a:br>
              <a:rPr lang="es-ES" altLang="es-ES" sz="1000" dirty="0">
                <a:solidFill>
                  <a:srgbClr val="000000"/>
                </a:solidFill>
              </a:rPr>
            </a:br>
            <a:endParaRPr lang="es-ES" altLang="es-ES" sz="2800" dirty="0"/>
          </a:p>
        </p:txBody>
      </p:sp>
      <p:sp>
        <p:nvSpPr>
          <p:cNvPr id="25605" name="Marcador de texto 2"/>
          <p:cNvSpPr>
            <a:spLocks noGrp="1"/>
          </p:cNvSpPr>
          <p:nvPr>
            <p:ph type="body" sz="half" idx="4294967295"/>
          </p:nvPr>
        </p:nvSpPr>
        <p:spPr>
          <a:xfrm>
            <a:off x="655759" y="2255520"/>
            <a:ext cx="10898066" cy="34404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Debido a la creciente complejidad de nuestras sociedades, los emprendedores necesitan personal capaz de gestionar la ambigüedad y la incertidumbre, afrontar los nuevos retos con iniciativa, tomar decisiones adecuadas y sostenibles, evaluar su impacto y consecuencias. </a:t>
            </a:r>
          </a:p>
          <a:p>
            <a:pPr marL="0" indent="0">
              <a:buNone/>
            </a:pPr>
            <a:r>
              <a:rPr lang="es-ES" dirty="0"/>
              <a:t>Esto no es sólo lo que buscan los empresarios, sino también lo que nuestro estilo de vida requiere para cada uno de nosotros. Nos guste o no, se espera que cualquier persona sea la persona que tome las decisiones de cada elección que haga en su vida. </a:t>
            </a:r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079656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1257</Words>
  <Application>Microsoft Office PowerPoint</Application>
  <PresentationFormat>Panorámica</PresentationFormat>
  <Paragraphs>83</Paragraphs>
  <Slides>16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Bebas</vt:lpstr>
      <vt:lpstr>Calibri</vt:lpstr>
      <vt:lpstr>Calibri Light</vt:lpstr>
      <vt:lpstr>Wingdings</vt:lpstr>
      <vt:lpstr>Tema de Office</vt:lpstr>
      <vt:lpstr>Presentación de PowerPoint</vt:lpstr>
      <vt:lpstr>ÍNDICE </vt:lpstr>
      <vt:lpstr>Descripción de los Objetivos y Contenido </vt:lpstr>
      <vt:lpstr>Descripción del método de enseñanza</vt:lpstr>
      <vt:lpstr>Presentación de PowerPoint</vt:lpstr>
      <vt:lpstr>Presentación de PowerPoint</vt:lpstr>
      <vt:lpstr>Presentación de PowerPoint</vt:lpstr>
      <vt:lpstr>2.- Iniciativa   </vt:lpstr>
      <vt:lpstr>2.- La Iniciativa está muy relacionada con la creatividad y la innovación en el emprendedor, así como con la toma de decisiones.  </vt:lpstr>
      <vt:lpstr>    2- La Iniciativa es un elemento clave de la Proactividad  Proactividad no significa simplemente tomar la iniciativa, sino asumir la responsabilidad de hacer que las cosas sucedan; decidir en cada momento lo que queremos hacer y cómo lo vamos a hacer. Significa asumir la responsabilidad y el control en todas las circunstancias de la vida de una manera activa y no pasiva. La proactividad es precisamente eso. La forma en que elegimos. La capacidad de analizar las circunstancias, anticiparse a ellas y transformarlas. Un camino por recorrer antes de que surjan los problemas o darles la solución adecuada una vez que sean evidentes.   Gente proactiva: Se mueven por valores cuidadosamente pensados y seleccionados: muchas cosas pueden suceder a su alrededor, pero son dueños de cómo quieren reaccionar a estos estímulos. Centran sus esfuerzos en el círculo de influencia: se dedican a aquellas cosas con respecto a las cuales pueden hacer algo. Su energía es positiva, ampliando así su círculo de influencia.</vt:lpstr>
      <vt:lpstr>          El hábito de la proactividad es opuesto a la inacción desde el determinismo.   La barrera principal a la proactividad es considerar que no se puede hacer nada…por   Determinismo genético, ejemplo “no puedo hacer nada pues he nacido sin capacidad para aprender inglés…” Determinismo ambiental , ejemplo “no tengo capacidad para enfrentarme a fuerzas exteriores que son más fuertes que yo”        </vt:lpstr>
      <vt:lpstr>Con proactividad los problemas no desaparecen... pero tomamos el control       </vt:lpstr>
      <vt:lpstr>  Gente proactiva:  1. Tome la iniciativa: Hacer que las cosas sucedan  2. Actuar: No dejes que otros actúen por ellos  3. Usar lenguaje proactivo vs. reactivo  4. Enfoque en el círculo de influencia (que puede ser controlado)  5. Se comprometen y mantienen sus compromisos       </vt:lpstr>
      <vt:lpstr>Lenguaje reactivo vs Lenguaje proactivo</vt:lpstr>
      <vt:lpstr> Gente proactiva:  1. Buscan continuamente nuevas oportunidades.  2. Marcan objetivos efectivos orientados al cambio.  3. Anticipan y previenen problemas.  4. Hacen cosas diferentes, o actúan de manera diferente.  5. Actúan y se aventuran a pesar de la incertidumbre.  6. Perseveran y perseveran en sus esfuerzos.  7. Consiguen resultados tangibles, ya que están orientados a los resultados.</vt:lpstr>
      <vt:lpstr>Referencias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Programas</dc:creator>
  <cp:lastModifiedBy>Fernando Fuentes</cp:lastModifiedBy>
  <cp:revision>45</cp:revision>
  <dcterms:created xsi:type="dcterms:W3CDTF">2017-02-21T07:14:20Z</dcterms:created>
  <dcterms:modified xsi:type="dcterms:W3CDTF">2020-07-03T16:03:32Z</dcterms:modified>
</cp:coreProperties>
</file>