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0FED-E177-DE48-8F97-80C7EB916AD6}" type="datetimeFigureOut">
              <a:rPr lang="es-ES_tradnl" smtClean="0"/>
              <a:pPr/>
              <a:t>03/07/2020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4F0F-BA00-CC4C-A384-759FEC41C43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493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352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7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29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22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927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80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044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9516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4587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93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36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8836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266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923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885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9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706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60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488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93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6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2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8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66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1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3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8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AA73-FC21-4F08-B701-A595946FB800}" type="datetimeFigureOut">
              <a:rPr lang="es-ES" smtClean="0"/>
              <a:pPr/>
              <a:t>03/07/2020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AA7B-69D7-449B-84E7-5996C97E69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2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846" y="0"/>
            <a:ext cx="47871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43764" y="1250807"/>
            <a:ext cx="6538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3200" b="1" dirty="0"/>
              <a:t>Habilidades de Manejo de Conflictos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28790" y="2784474"/>
            <a:ext cx="715333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s-ES" sz="2300" dirty="0">
                <a:solidFill>
                  <a:srgbClr val="000000"/>
                </a:solidFill>
              </a:rPr>
              <a:t>"Cuanto más duro es el conflicto, más glorioso es el triunfo." </a:t>
            </a:r>
          </a:p>
          <a:p>
            <a:pPr algn="ctr">
              <a:lnSpc>
                <a:spcPct val="80000"/>
              </a:lnSpc>
            </a:pPr>
            <a:endParaRPr lang="es-ES" altLang="es-ES" sz="23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" altLang="es-ES" sz="2300" dirty="0">
                <a:solidFill>
                  <a:srgbClr val="000000"/>
                </a:solidFill>
              </a:rPr>
              <a:t>Thomas Paine</a:t>
            </a:r>
          </a:p>
          <a:p>
            <a:pPr algn="ctr">
              <a:lnSpc>
                <a:spcPct val="80000"/>
              </a:lnSpc>
            </a:pPr>
            <a:r>
              <a:rPr lang="es-ES" altLang="es-ES" sz="2300" dirty="0">
                <a:solidFill>
                  <a:srgbClr val="000000"/>
                </a:solidFill>
              </a:rPr>
              <a:t> </a:t>
            </a:r>
            <a:br>
              <a:rPr lang="es-ES" altLang="es-ES" sz="2300" dirty="0">
                <a:solidFill>
                  <a:srgbClr val="000000"/>
                </a:solidFill>
                <a:latin typeface="Calibri" pitchFamily="34" charset="0"/>
              </a:rPr>
            </a:br>
            <a:endParaRPr lang="es-ES" altLang="es-E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903068" y="1824422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El éxito en la resolución de conflictos depende de su capacidad para: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27303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Maneje el estrés mientras permanece alerta y calmado. </a:t>
            </a:r>
            <a:r>
              <a:rPr lang="es-ES" sz="2400" dirty="0"/>
              <a:t>Al mantener la calma, usted puede leer e interpretar con precisión la comunicación verbal y no verbal.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Controle sus emociones y su comportamiento.</a:t>
            </a:r>
            <a:r>
              <a:rPr lang="es-ES" sz="2400" dirty="0"/>
              <a:t> Cuando usted está en control de sus emociones, puede comunicar sus necesidades sin amenazar, asustar o castigar a otros.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Preste atención a los sentimientos que se expresan, </a:t>
            </a:r>
            <a:r>
              <a:rPr lang="es-ES" sz="2400" dirty="0"/>
              <a:t>así como a las palabras de los demás.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Sea consciente y respetuoso de las diferencias. </a:t>
            </a:r>
            <a:r>
              <a:rPr lang="es-ES" sz="2400" dirty="0"/>
              <a:t>Al evitar palabras y acciones irrespetuosas, usted puede resolver el problema más rápido.</a:t>
            </a:r>
          </a:p>
        </p:txBody>
      </p:sp>
      <p:pic>
        <p:nvPicPr>
          <p:cNvPr id="6146" name="Picture 2" descr="Image result for su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185552"/>
            <a:ext cx="2841558" cy="15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3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2537814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Formas saludables e insalubres de manejar y resolver conflictos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06854" y="36362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El conflicto desencadena emociones fuertes </a:t>
            </a:r>
            <a:r>
              <a:rPr lang="es-ES" sz="2400" dirty="0"/>
              <a:t>y puede llevar a sentimientos heridos, desilusión e incomodidad. Cuando se maneja de una manera poco saludable, puede causar fisuras, resentimientos y rupturas irreparables.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Cuando el conflicto se resuelve </a:t>
            </a:r>
            <a:r>
              <a:rPr lang="es-ES" sz="2400" b="1" dirty="0"/>
              <a:t>de una manera saludable</a:t>
            </a:r>
            <a:r>
              <a:rPr lang="es-ES" sz="2400" dirty="0"/>
              <a:t>, aumenta nuestra comprensión mutua, construye confianza y fortalece nuestros lazos de relación.</a:t>
            </a:r>
          </a:p>
        </p:txBody>
      </p:sp>
      <p:pic>
        <p:nvPicPr>
          <p:cNvPr id="7170" name="Picture 2" descr="Image result for resol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54" y="141833"/>
            <a:ext cx="3516970" cy="19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3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722763" y="1660910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Las respuestas insalubres a los conflictos se caracterizan por: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722763" y="2459866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Incapacidad para reconocer y responder a asuntos de gran importancia para la otra persona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Reacciones explosivas, enojadas, hirientes y resentidas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retiro del amor, resultando en rechazo, aislamiento, vergüenza y miedo al abandono.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expectativa de malos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miedo y la evitación del conflicto</a:t>
            </a:r>
            <a:endParaRPr lang="en-US" altLang="es-ES" sz="2400" dirty="0"/>
          </a:p>
        </p:txBody>
      </p:sp>
      <p:pic>
        <p:nvPicPr>
          <p:cNvPr id="8194" name="Picture 2" descr="Image result for posi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37" y="4891348"/>
            <a:ext cx="3586282" cy="18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84901" y="2285267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Las respuestas saludables a los conflictos se caracterizan por: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84901" y="3429000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capacidad de reconocer y responder a asuntos importantes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Una disposición para perdonar y olvidar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capacidad de buscar el compromiso y evitar el castigo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creencia de que la resolución puede apoyar los intereses y necesidades de ambas partes</a:t>
            </a:r>
          </a:p>
        </p:txBody>
      </p:sp>
      <p:pic>
        <p:nvPicPr>
          <p:cNvPr id="9218" name="Picture 2" descr="Image result for posi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98" y="272096"/>
            <a:ext cx="3586282" cy="18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2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97006" y="1835051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Cuatro habilidades clave para la resolución de conflictos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27303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capacidad de gestionar y resolver conflictos con éxito depende </a:t>
            </a:r>
            <a:r>
              <a:rPr lang="es-ES" sz="2400" b="1" dirty="0"/>
              <a:t>de cuatro habilidades clave.</a:t>
            </a:r>
            <a:r>
              <a:rPr lang="es-ES" sz="2400" dirty="0"/>
              <a:t> Juntas, estas cuatro habilidades forman una quinta habilidad que es mayor que la suma de sus partes: la habilidad de tomar el conflicto con calma y resolver las diferencias de manera que se construya confianza y seguridad.</a:t>
            </a:r>
          </a:p>
        </p:txBody>
      </p:sp>
      <p:pic>
        <p:nvPicPr>
          <p:cNvPr id="10242" name="Picture 2" descr="Image result for conflict resol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72" y="4458006"/>
            <a:ext cx="2854729" cy="19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5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928825" y="2566566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Habilidad para la resolución de conflictos 1: Aliviar rápidamente el estrés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516701" y="3387144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capacidad de permanecer relajado y concentrado en situaciones de tensión es un aspecto vital de la resolución de conflictos. Si no sabe cómo mantenerse centrado y en control de sí mismo, puede sentirse emocionalmente abrumado en situaciones difíciles.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mejor manera de aliviar el estrés de manera rápida y confiable es a través de los sentidos: vista, oído, tacto, gusto y olfato. Pero cada persona responde de manera diferente a los estímulos sensoriales, por lo que necesita encontrar cosas que le tranquilicen.</a:t>
            </a:r>
          </a:p>
        </p:txBody>
      </p:sp>
      <p:pic>
        <p:nvPicPr>
          <p:cNvPr id="11266" name="Picture 2" descr="Image result for 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69" y="214963"/>
            <a:ext cx="3990378" cy="22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8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97006" y="1694985"/>
            <a:ext cx="778976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Habilidad para la resolución de conflictos 2: Reconocer y manejar tus emociones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27303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La conciencia emocional </a:t>
            </a:r>
            <a:r>
              <a:rPr lang="es-ES" sz="2400" dirty="0"/>
              <a:t>es la clave para entenderse a sí mismo y a los demás. Si no sabes cómo te sientes o por qué te sientes de esa manera, no podrás comunicarte eficazmente o suavizar los desacuerdos. Aunque conocer sus propios sentimientos puede parecer simple, muchas personas ignoran o tratan de sedar emociones fuertes como la ira, la tristeza y el miedo.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Su </a:t>
            </a:r>
            <a:r>
              <a:rPr lang="es-ES" sz="2400" b="1" dirty="0"/>
              <a:t>capacidad para manejar los conflictos </a:t>
            </a:r>
            <a:r>
              <a:rPr lang="es-ES" sz="2400" dirty="0"/>
              <a:t>depende de estar conectado a estos sentimientos. Si tienes miedo de las emociones fuertes o si insistes en encontrar soluciones que sean estrictamente racionales, tu capacidad para enfrentar y resolver las diferencias se verá afectada.</a:t>
            </a:r>
          </a:p>
        </p:txBody>
      </p:sp>
      <p:pic>
        <p:nvPicPr>
          <p:cNvPr id="12290" name="Picture 2" descr="Image result for emo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83" y="268398"/>
            <a:ext cx="3403507" cy="22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184738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Habilidad para la resolución de conflictos 3: Mejore sus habilidades de comunicación no verbal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86367" y="2730322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información más importante que se intercambia durante los conflictos y discusiones a menudo se comunica de </a:t>
            </a:r>
            <a:r>
              <a:rPr lang="es-ES" sz="2400" b="1" dirty="0"/>
              <a:t>forma no verbal</a:t>
            </a:r>
            <a:r>
              <a:rPr lang="es-ES" sz="2400" dirty="0"/>
              <a:t>. La comunicación no verbal incluye contacto visual, expresión facial, tono de voz, postura, tacto y gestos.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Cuando estás en medio de un conflicto, prestar mucha atención a las señales no verbales de la otra persona puede ayudarte a entender lo que la otra persona está diciendo realmente, responder de una manera que fomente la confianza y </a:t>
            </a:r>
            <a:r>
              <a:rPr lang="es-ES" sz="2400" b="1" dirty="0"/>
              <a:t>llegar a la raíz del problema.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Simplemente señales no verbales como un tono de voz calmado, un toque tranquilizador o una expresión facial preocupada pueden contribuir en gran medida a desactivar un intercambio acalorado.</a:t>
            </a:r>
          </a:p>
        </p:txBody>
      </p:sp>
      <p:pic>
        <p:nvPicPr>
          <p:cNvPr id="13314" name="Picture 2" descr="Image result for nonverbal commun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325398"/>
            <a:ext cx="2483073" cy="13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5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542459" y="2419350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Habilidad para la resolución de conflictos 4: Utilizar el humor y el juego para hacer frente a los desafíos.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291502" y="3429000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Usted puede evitar muchas confrontaciones y resolver argumentos y desacuerdos </a:t>
            </a:r>
            <a:r>
              <a:rPr lang="es-ES" sz="2400" b="1" dirty="0"/>
              <a:t>comunicándose de una manera juguetona o humorística</a:t>
            </a:r>
            <a:r>
              <a:rPr lang="es-ES" sz="2400" dirty="0"/>
              <a:t>. El humor puede ayudarte a decir cosas que de otra manera serían difíciles de expresar sin crear una solapa.</a:t>
            </a:r>
          </a:p>
          <a:p>
            <a:pPr algn="just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 importante que te rías </a:t>
            </a:r>
            <a:r>
              <a:rPr lang="es-ES" sz="2400" i="1" dirty="0"/>
              <a:t>con la otra persona</a:t>
            </a:r>
            <a:r>
              <a:rPr lang="es-ES" sz="2400" dirty="0"/>
              <a:t>, no de ella. Cuando el humor y el juego se utilizan para reducir la tensión y la ira, enmarcar los problemas y poner la situación en perspectiva, el conflicto puede convertirse en una oportunidad para una mayor conexión e intimidad.</a:t>
            </a:r>
          </a:p>
        </p:txBody>
      </p:sp>
      <p:pic>
        <p:nvPicPr>
          <p:cNvPr id="14338" name="Picture 2" descr="Image result for hum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85671"/>
            <a:ext cx="3178487" cy="18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8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901939" y="1725716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Consejos para manejar y resolver conflictos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86367" y="2730322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El manejo y resolución de conflictos requiere </a:t>
            </a:r>
            <a:r>
              <a:rPr lang="es-ES" sz="2400" b="1" dirty="0"/>
              <a:t>madurez emocional, autocontrol y empatía</a:t>
            </a:r>
            <a:r>
              <a:rPr lang="es-ES" sz="2400" dirty="0"/>
              <a:t>. Puede ser difícil, frustrante e incluso aterrador. Puede asegurarse de que el proceso sea lo más positivo posible si se ciñe a las siguientes </a:t>
            </a:r>
            <a:r>
              <a:rPr lang="es-ES" sz="2400" b="1" dirty="0"/>
              <a:t>pautas de resolución de conflictos</a:t>
            </a:r>
            <a:endParaRPr lang="en-US" altLang="es-ES" sz="2400" b="1" dirty="0"/>
          </a:p>
        </p:txBody>
      </p:sp>
      <p:pic>
        <p:nvPicPr>
          <p:cNvPr id="15362" name="Picture 2" descr="Image result for t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28" y="4043965"/>
            <a:ext cx="3680196" cy="26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1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>
            <a:normAutofit/>
          </a:bodyPr>
          <a:lstStyle/>
          <a:p>
            <a:r>
              <a:rPr lang="es-ES" altLang="es-ES" b="1" dirty="0"/>
              <a:t>Índice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16424" y="2489780"/>
            <a:ext cx="9009167" cy="365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-Manejar y resolver conflictos de manera positiva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-Los fundamentos de la resolución de conflictos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-Formas saludables e insalubres de manejar y resolver conflictos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-Cuatro habilidades clave para la resolución de conflictos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-Consejos para manejar y resolver conflictos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-Manejar y resolver conflictos aprendiendo a escuchar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-La resolución de conflictos es una de las cinco habilidades clave de la Inteligencia emocional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-Referencias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altLang="es-ES" sz="2400" dirty="0">
                <a:latin typeface="+mj-lt"/>
                <a:ea typeface="+mj-ea"/>
                <a:cs typeface="+mj-cs"/>
              </a:rPr>
              <a:t>-Enlaces relacionados con habilidades para la resolución de conflictos</a:t>
            </a:r>
            <a:b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Image result for adapt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5" y="167426"/>
            <a:ext cx="3715766" cy="23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184738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Directrices para la resolución de conflictos: (1)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86367" y="2730322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Haga de la relación su prioridad. </a:t>
            </a:r>
            <a:r>
              <a:rPr lang="es-ES" sz="2400" dirty="0"/>
              <a:t>Mantener y fortalecer la relación, en lugar de "ganar" el argumento, debe ser siempre su primera prioridad. Sea respetuoso con la otra persona y su punto de vista.</a:t>
            </a:r>
            <a:br>
              <a:rPr lang="en-GB" sz="2400" dirty="0"/>
            </a:b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Concéntrate en el presente. </a:t>
            </a:r>
            <a:r>
              <a:rPr lang="es-ES" sz="2400" dirty="0"/>
              <a:t>Si te aferras a viejas heridas y resentimientos, tu capacidad de ver la realidad de la situación actual se verá afectada. En lugar de mirar al pasado y culpar, concéntrese en lo que puede hacer aquí y ahora para resolver el problema.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6386" name="Picture 2" descr="Image result for guide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71" y="16941"/>
            <a:ext cx="3243329" cy="24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1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386367" y="163783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Directrices para la resolución de conflictos: (2)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86367" y="2730322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Escoge tus batallas</a:t>
            </a:r>
            <a:r>
              <a:rPr lang="es-ES" sz="2400" dirty="0"/>
              <a:t>. Los conflictos pueden ser agotadores. Es importante considerar si el tema es realmente digno de su tiempo y energía.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Estar dispuesto a perdonar. </a:t>
            </a:r>
            <a:r>
              <a:rPr lang="es-ES" sz="2400" dirty="0"/>
              <a:t>Resolver conflictos es imposible si no quieres o no puedes perdonar. La resolución radica en liberar el impulso de castigar, que nunca puede compensar nuestras pérdidas y sólo contribuye a nuestra lesión al agotar y desecar aún más nuestras vidas.</a:t>
            </a: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Saber cuándo dejar pasar algo. </a:t>
            </a:r>
            <a:r>
              <a:rPr lang="es-ES" sz="2400" dirty="0"/>
              <a:t>Si no puedes llegar a un acuerdo, acepta no estar de acuerdo. Se necesitan dos personas para mantener una discusión. Si un conflicto no va a ninguna parte, usted puede elegir desconectarse y seguir adelante.</a:t>
            </a:r>
          </a:p>
        </p:txBody>
      </p:sp>
      <p:pic>
        <p:nvPicPr>
          <p:cNvPr id="5" name="Picture 2" descr="Image result for guide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71" y="16941"/>
            <a:ext cx="3243329" cy="24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2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399245" y="213313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Manejar y resolver conflictos aprendiendo a escuchar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99245" y="3258356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Cuando la gente está molesta, las palabras que usan raramente transmiten los problemas y las necesidades que están en el centro del problema.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Cuando escuchamos lo que se siente y se dice, nos conectamos más profundamente con nuestras propias necesidades y emociones, y con las de otras personas. </a:t>
            </a:r>
            <a:r>
              <a:rPr lang="es-ES" sz="2400" b="1" dirty="0"/>
              <a:t>Escuchar de esta manera también nos fortalece, </a:t>
            </a:r>
            <a:r>
              <a:rPr lang="es-ES" sz="2400" dirty="0"/>
              <a:t>nos informa y hace más fácil que otros nos escuchen.</a:t>
            </a:r>
          </a:p>
        </p:txBody>
      </p:sp>
      <p:pic>
        <p:nvPicPr>
          <p:cNvPr id="17412" name="Picture 4" descr="https://perfectsmalloffice.com/wp-content/uploads/2017/12/active-list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67" y="225911"/>
            <a:ext cx="3119548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9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64004" y="1824422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Consejos para ser un mejor oyente: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86367" y="2730322"/>
            <a:ext cx="11539470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Escuche las </a:t>
            </a:r>
            <a:r>
              <a:rPr lang="es-ES" sz="2400" b="1" dirty="0"/>
              <a:t>razones</a:t>
            </a:r>
            <a:r>
              <a:rPr lang="es-ES" sz="2400" dirty="0"/>
              <a:t> que la otra persona da para estar molesta.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Asegúrese de </a:t>
            </a:r>
            <a:r>
              <a:rPr lang="es-ES" sz="2400" b="1" dirty="0"/>
              <a:t>entender</a:t>
            </a:r>
            <a:r>
              <a:rPr lang="es-ES" sz="2400" dirty="0"/>
              <a:t> lo que la otra persona le está diciendo, desde su punto de vista de vista.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Repita </a:t>
            </a:r>
            <a:r>
              <a:rPr lang="es-ES" sz="2400" dirty="0"/>
              <a:t>las palabras de la otra persona y pregunte si ha entendido correctamente.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Pregunte </a:t>
            </a:r>
            <a:r>
              <a:rPr lang="es-ES" sz="2400" dirty="0"/>
              <a:t>si hay algo que no se haya dicho, dándole tiempo a la persona para que piense antes de contestar.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Resista la tentación de interponer </a:t>
            </a:r>
            <a:r>
              <a:rPr lang="es-ES" sz="2400" dirty="0"/>
              <a:t>su propio punto de vista hasta que la otra persona haya dicho todo lo que quiere decir y sienta que usted ha escuchado y entendido su mensaje.</a:t>
            </a:r>
          </a:p>
        </p:txBody>
      </p:sp>
      <p:pic>
        <p:nvPicPr>
          <p:cNvPr id="5" name="Picture 4" descr="https://perfectsmalloffice.com/wp-content/uploads/2017/12/active-list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63" y="225911"/>
            <a:ext cx="4196052" cy="21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0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2236096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200" b="1" dirty="0"/>
              <a:t>La resolución de conflictos es una de las cinco habilidades clave de la inteligencia emocional</a:t>
            </a:r>
          </a:p>
          <a:p>
            <a:endParaRPr lang="en-GB" sz="3200" b="1" dirty="0"/>
          </a:p>
          <a:p>
            <a:r>
              <a:rPr lang="es-ES" sz="3200" b="1" dirty="0"/>
              <a:t>Las Cinco Habilidades de la Inteligencia Emocional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06854" y="3717882"/>
            <a:ext cx="11357620" cy="28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400" dirty="0"/>
              <a:t>Habilidad 1: Alivio rápido del estrés</a:t>
            </a:r>
          </a:p>
          <a:p>
            <a:r>
              <a:rPr lang="es-ES" sz="2400" dirty="0"/>
              <a:t>Habilidad 2: Conciencia Emocional</a:t>
            </a:r>
          </a:p>
          <a:p>
            <a:r>
              <a:rPr lang="es-ES" sz="2400" dirty="0"/>
              <a:t>Habilidad 3: Comunicación no verbal</a:t>
            </a:r>
          </a:p>
          <a:p>
            <a:r>
              <a:rPr lang="es-ES" sz="2400" dirty="0"/>
              <a:t>Habilidad 4: Comunicación lúdica</a:t>
            </a:r>
          </a:p>
          <a:p>
            <a:r>
              <a:rPr lang="es-ES" sz="2400" dirty="0"/>
              <a:t>Habilidad 5: Resolución de conflictos</a:t>
            </a:r>
          </a:p>
        </p:txBody>
      </p:sp>
      <p:pic>
        <p:nvPicPr>
          <p:cNvPr id="19458" name="Picture 2" descr="Image result for emotional intellige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r="19515"/>
          <a:stretch/>
        </p:blipFill>
        <p:spPr bwMode="auto">
          <a:xfrm>
            <a:off x="5628841" y="3493395"/>
            <a:ext cx="3876541" cy="32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0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  <a:prstGeom prst="rect">
            <a:avLst/>
          </a:prstGeom>
        </p:spPr>
      </p:pic>
      <p:sp>
        <p:nvSpPr>
          <p:cNvPr id="39939" name="Título 1"/>
          <p:cNvSpPr>
            <a:spLocks noGrp="1"/>
          </p:cNvSpPr>
          <p:nvPr>
            <p:ph type="title" idx="4294967295"/>
          </p:nvPr>
        </p:nvSpPr>
        <p:spPr>
          <a:xfrm>
            <a:off x="1047752" y="1571625"/>
            <a:ext cx="10077449" cy="844550"/>
          </a:xfrm>
        </p:spPr>
        <p:txBody>
          <a:bodyPr/>
          <a:lstStyle/>
          <a:p>
            <a:pPr eaLnBrk="1" hangingPunct="1"/>
            <a:r>
              <a:rPr lang="es-ES" altLang="es-ES" sz="4000" b="1"/>
              <a:t>Referencias</a:t>
            </a:r>
            <a:endParaRPr lang="es-ES" altLang="es-ES" sz="4000" b="1" dirty="0"/>
          </a:p>
        </p:txBody>
      </p:sp>
      <p:sp>
        <p:nvSpPr>
          <p:cNvPr id="39940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833718" y="3111135"/>
            <a:ext cx="10291484" cy="3160879"/>
          </a:xfrm>
        </p:spPr>
        <p:txBody>
          <a:bodyPr>
            <a:normAutofit/>
          </a:bodyPr>
          <a:lstStyle/>
          <a:p>
            <a:pPr marL="0" lvl="1" algn="just"/>
            <a:r>
              <a:rPr lang="en-GB" altLang="es-ES" sz="2000" b="1" dirty="0"/>
              <a:t>Conflict Resolution </a:t>
            </a:r>
            <a:r>
              <a:rPr lang="en-GB" altLang="es-ES" sz="2000" dirty="0"/>
              <a:t>– Comprehensive resource on how to manage and resolve conflict. Includes About Conflict and 8 Steps for Conflict Resolution. (University of Wisconsin, Madison)</a:t>
            </a:r>
          </a:p>
          <a:p>
            <a:pPr marL="0" lvl="1" algn="just"/>
            <a:r>
              <a:rPr lang="en-GB" altLang="es-ES" sz="2000" b="1" dirty="0"/>
              <a:t>CR Kit </a:t>
            </a:r>
            <a:r>
              <a:rPr lang="en-GB" altLang="es-ES" sz="2000" dirty="0"/>
              <a:t>– 12step conflict resolution training kit. Learn how to pursue a </a:t>
            </a:r>
            <a:r>
              <a:rPr lang="en-GB" altLang="es-ES" sz="2000" dirty="0" err="1"/>
              <a:t>winwin</a:t>
            </a:r>
            <a:r>
              <a:rPr lang="en-GB" altLang="es-ES" sz="2000" dirty="0"/>
              <a:t> approach, manage emotions, be appropriately assertive, map the conflict, and develop options. (The Conflict Resolution Network)</a:t>
            </a:r>
          </a:p>
          <a:p>
            <a:pPr marL="0" lvl="1" algn="just"/>
            <a:r>
              <a:rPr lang="en-GB" altLang="es-ES" sz="2000" b="1" dirty="0"/>
              <a:t>Conflict Resolution: Resolving Conflict Rationally and Effectively </a:t>
            </a:r>
            <a:r>
              <a:rPr lang="en-GB" altLang="es-ES" sz="2000" dirty="0"/>
              <a:t>– Guide to conflict in the workplace and different conflict styles. Includes a 5step process for successful conflict resolution. (MindTools)</a:t>
            </a:r>
            <a:endParaRPr lang="en-US" altLang="es-ES" dirty="0"/>
          </a:p>
        </p:txBody>
      </p:sp>
      <p:pic>
        <p:nvPicPr>
          <p:cNvPr id="5" name="Picture 2" descr="Image result for refer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9" y="88309"/>
            <a:ext cx="3603939" cy="26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/>
          <a:lstStyle/>
          <a:p>
            <a:r>
              <a:rPr lang="es-ES" altLang="es-ES" b="1" dirty="0"/>
              <a:t>Descripción de los Objetivos y Contenido </a:t>
            </a:r>
            <a:endParaRPr lang="es-ES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15670" y="2762905"/>
            <a:ext cx="8480611" cy="308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400" dirty="0"/>
              <a:t> Objetivo 1.- Definir el concepto de habilidades de gestión de conflictos y sus características.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altLang="es-E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s-ES" sz="2400" dirty="0"/>
              <a:t>Objetivo 2- Explicar la importancia de desarrollar las habilidades de gestión de conflictos y promoverlas para aumentar las posibilidades de éxito.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s-ES" sz="2400" dirty="0"/>
          </a:p>
          <a:p>
            <a:pPr>
              <a:defRPr/>
            </a:pPr>
            <a:r>
              <a:rPr lang="es-ES" altLang="es-ES" sz="2400" dirty="0"/>
              <a:t>Contenido: Concepto de habilidades de gestión de conflictos, aprender a escuchar, las Cinco Habilidades de la Inteligencia Emocional.</a:t>
            </a:r>
          </a:p>
        </p:txBody>
      </p:sp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/>
          <a:lstStyle/>
          <a:p>
            <a:r>
              <a:rPr lang="es-ES" altLang="es-ES" b="1" dirty="0"/>
              <a:t>Descripción del método de enseñanza</a:t>
            </a:r>
            <a:endParaRPr lang="es-ES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 bwMode="auto">
          <a:xfrm>
            <a:off x="1418290" y="2708275"/>
            <a:ext cx="9016627" cy="27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s-ES" altLang="es-ES" sz="2300" dirty="0">
                <a:solidFill>
                  <a:sysClr val="windowText" lastClr="000000"/>
                </a:solidFill>
              </a:rPr>
              <a:t>El participante de esta actividad formativa debe leer atentamente las diapositivas y seguir los ejercicios propuestos para obtener una visión general de la importancia del contenido propuesto y su implicación con el éxito del emprendedor.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s-E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s-ES" altLang="es-ES" sz="2300" dirty="0">
                <a:solidFill>
                  <a:sysClr val="windowText" lastClr="000000"/>
                </a:solidFill>
              </a:rPr>
              <a:t>Al final de esta píldora se pueden encontrar una serie de ejercicios de autoevaluación que pretenden ser una forma de verificación de los contenidos propuestos.</a:t>
            </a:r>
          </a:p>
        </p:txBody>
      </p:sp>
      <p:pic>
        <p:nvPicPr>
          <p:cNvPr id="5" name="Picture 2" descr="Image result for teaching meth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22" y="389351"/>
            <a:ext cx="20193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97006" y="2133135"/>
            <a:ext cx="7558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200" b="1" dirty="0">
                <a:solidFill>
                  <a:sysClr val="windowText" lastClr="000000"/>
                </a:solidFill>
                <a:ea typeface="+mj-ea"/>
                <a:cs typeface="+mj-cs"/>
              </a:rPr>
              <a:t>Habilidades para el manejo de conflictos</a:t>
            </a:r>
            <a:br>
              <a:rPr kumimoji="0" lang="en-US" alt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s-ES" altLang="es-ES" sz="2800" dirty="0">
                <a:solidFill>
                  <a:srgbClr val="000000"/>
                </a:solidFill>
                <a:ea typeface="+mj-ea"/>
                <a:cs typeface="+mj-cs"/>
              </a:rPr>
              <a:t>¿Qué es el Manejo de Conflictos?</a:t>
            </a:r>
            <a:endParaRPr kumimoji="0" lang="es-ES" alt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3324786"/>
            <a:ext cx="1045609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b="1" dirty="0"/>
              <a:t>El manejo de conflictos </a:t>
            </a:r>
            <a:r>
              <a:rPr lang="es-ES" sz="2400" dirty="0"/>
              <a:t>es la práctica de ser capaz de identificar y manejar conflictos de manera sensata, justa y eficiente. 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/>
              <a:t>Dado que los conflictos en una empresa son </a:t>
            </a:r>
            <a:r>
              <a:rPr lang="es-ES" sz="2400" b="1" dirty="0"/>
              <a:t>habituales del lugar de trabajo, </a:t>
            </a:r>
            <a:r>
              <a:rPr lang="es-ES" sz="2400" dirty="0"/>
              <a:t>es importante que haya personas que entiendan los conflictos y sepan cómo resolverlos. 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/>
              <a:t>Esto es más importante que nunca en el mercado actual. Todo el mundo se esfuerza por demostrar lo valioso que es para la empresa para la que trabaja y, a veces, esto puede dar lugar a disputas con otros miembros del equipo.</a:t>
            </a:r>
          </a:p>
        </p:txBody>
      </p:sp>
      <p:pic>
        <p:nvPicPr>
          <p:cNvPr id="1026" name="Picture 2" descr="Image result for conflict management sk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95" y="138393"/>
            <a:ext cx="36810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1838628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Manejo y resolución de conflictos de manera positiva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27303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El conflicto es una parte normal, e incluso saludable, de las relaciones. </a:t>
            </a:r>
            <a:r>
              <a:rPr lang="es-ES" sz="2400" dirty="0"/>
              <a:t>Después de todo, no se puede esperar que dos personas estén de acuerdo en todo momento. Dado que los conflictos en las relaciones son inevitables, es crucial aprender a tratarlos de manera saludable. Cuando el conflicto es mal manejado, puede dañar la relación. Pero cuando se maneja de una manera respetuosa y positiva, el conflicto proporciona una oportunidad de crecimiento, fortaleciendo en última instancia el vínculo entre dos personas. </a:t>
            </a:r>
          </a:p>
          <a:p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Al aprender las habilidades que necesita para </a:t>
            </a:r>
            <a:r>
              <a:rPr lang="es-ES" sz="2400" b="1" dirty="0"/>
              <a:t>resolver conflictos exitosamente</a:t>
            </a:r>
            <a:r>
              <a:rPr lang="es-ES" sz="2400" dirty="0"/>
              <a:t>, puede mantener sus relaciones personales y profesionales fuertes y en crecimiento.</a:t>
            </a:r>
            <a:endParaRPr lang="en-US" altLang="es-ES" sz="2400" dirty="0"/>
          </a:p>
        </p:txBody>
      </p:sp>
      <p:pic>
        <p:nvPicPr>
          <p:cNvPr id="2050" name="Picture 2" descr="Image result for posi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27" y="302680"/>
            <a:ext cx="3839870" cy="15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9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97006" y="1824422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Los fundamentos de la resolución de conflictos</a:t>
            </a:r>
            <a:endParaRPr lang="es-ES" altLang="es-ES" sz="2800" dirty="0">
              <a:solidFill>
                <a:sysClr val="windowText" lastClr="000000"/>
              </a:solidFill>
            </a:endParaRP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97006" y="2730322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El conflicto surge de las diferencias. </a:t>
            </a:r>
            <a:r>
              <a:rPr lang="es-ES" sz="2400" dirty="0"/>
              <a:t>Ocurre cuando la gente no está de acuerdo con sus valores, motivaciones, percepciones, ideas o deseos.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A veces estas diferencias parecen triviales, pero cuando un conflicto desencadena sentimientos fuertes, una profunda necesidad personal y relacional está en el centro del problema: la necesidad de sentirse seguro y protegido, la necesidad de sentirse respetado y valorado, o la necesidad de una mayor cercanía e intimidad.</a:t>
            </a:r>
          </a:p>
          <a:p>
            <a:endParaRPr lang="es-ES" alt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s-ES" sz="2400" dirty="0"/>
          </a:p>
        </p:txBody>
      </p:sp>
      <p:pic>
        <p:nvPicPr>
          <p:cNvPr id="3074" name="Picture 2" descr="Image result for conflict re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8" y="212636"/>
            <a:ext cx="3771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5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184738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Reconocer y resolver necesidades conflictivas (1)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06854" y="2938573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Si usted está fuera de contacto con sus sentimientos o tan estresado que sólo puede prestar atención a un número limitado de emociones, no será capaz de entender sus propias necesidades. Si no entiendes tus necesidades profundamente arraigadas, tendrás dificultades para comunicarte con los demás y mantenerte en contacto con lo que realmente te preocupa. 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 las relaciones personales, la falta de comprensión sobre las diferentes necesidades puede resultar en distanciamiento, </a:t>
            </a:r>
            <a:r>
              <a:rPr lang="es-ES" sz="2400" b="1" dirty="0"/>
              <a:t>discusiones</a:t>
            </a:r>
            <a:r>
              <a:rPr lang="es-ES" sz="2400" dirty="0"/>
              <a:t> y rupturas.</a:t>
            </a:r>
          </a:p>
        </p:txBody>
      </p:sp>
      <p:pic>
        <p:nvPicPr>
          <p:cNvPr id="4098" name="Picture 2" descr="Image result for conflic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38" y="229561"/>
            <a:ext cx="2971811" cy="18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606854" y="1847385"/>
            <a:ext cx="1004397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/>
              <a:t>Reconocer y resolver necesidades conflictivas (2)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06854" y="3027553"/>
            <a:ext cx="10456098" cy="32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 los conflictos en el lugar de trabajo, las diferentes necesidades son a menudo el centro de las amargas disputas. Cuando se puede reconocer la legitimidad de las necesidades conflictivas y se está dispuesto a examinarlas en un ambiente de comprensión compasiva, </a:t>
            </a:r>
            <a:r>
              <a:rPr lang="es-ES" sz="2400" b="1" dirty="0"/>
              <a:t>se abren caminos para la resolución creativa de problemas, la formación de equipos y la mejora de las relaciones.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Cuando se resuelven conflictos y desacuerdos rápida e indoloros, </a:t>
            </a:r>
            <a:r>
              <a:rPr lang="es-ES" sz="2400" b="1" dirty="0"/>
              <a:t>florecerá la confianza mutua.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s-ES" sz="2400" dirty="0"/>
          </a:p>
        </p:txBody>
      </p:sp>
      <p:pic>
        <p:nvPicPr>
          <p:cNvPr id="5122" name="Picture 2" descr="Image result for conflic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016" y="352562"/>
            <a:ext cx="3075140" cy="1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69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2217</Words>
  <Application>Microsoft Office PowerPoint</Application>
  <PresentationFormat>Panorámica</PresentationFormat>
  <Paragraphs>138</Paragraphs>
  <Slides>25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Bebas</vt:lpstr>
      <vt:lpstr>Calibri</vt:lpstr>
      <vt:lpstr>Calibri Light</vt:lpstr>
      <vt:lpstr>Tema de Office</vt:lpstr>
      <vt:lpstr>Presentación de PowerPoint</vt:lpstr>
      <vt:lpstr>Índice</vt:lpstr>
      <vt:lpstr>Descripción de los Objetivos y Contenido </vt:lpstr>
      <vt:lpstr>Descripción del método de enseñanza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Programas</dc:creator>
  <cp:lastModifiedBy>Fernando Fuentes</cp:lastModifiedBy>
  <cp:revision>45</cp:revision>
  <dcterms:created xsi:type="dcterms:W3CDTF">2017-02-21T07:14:20Z</dcterms:created>
  <dcterms:modified xsi:type="dcterms:W3CDTF">2020-07-03T15:29:21Z</dcterms:modified>
</cp:coreProperties>
</file>