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8" r:id="rId2"/>
    <p:sldId id="257" r:id="rId3"/>
    <p:sldId id="259" r:id="rId4"/>
    <p:sldId id="260" r:id="rId5"/>
    <p:sldId id="297" r:id="rId6"/>
    <p:sldId id="284" r:id="rId7"/>
    <p:sldId id="291" r:id="rId8"/>
    <p:sldId id="270" r:id="rId9"/>
    <p:sldId id="271" r:id="rId10"/>
    <p:sldId id="287" r:id="rId11"/>
    <p:sldId id="289" r:id="rId12"/>
    <p:sldId id="296" r:id="rId13"/>
    <p:sldId id="308" r:id="rId14"/>
    <p:sldId id="261" r:id="rId15"/>
    <p:sldId id="286" r:id="rId16"/>
    <p:sldId id="292" r:id="rId17"/>
    <p:sldId id="295" r:id="rId18"/>
    <p:sldId id="262" r:id="rId19"/>
    <p:sldId id="269" r:id="rId20"/>
    <p:sldId id="298" r:id="rId21"/>
    <p:sldId id="294" r:id="rId22"/>
    <p:sldId id="301" r:id="rId23"/>
    <p:sldId id="300" r:id="rId24"/>
    <p:sldId id="299" r:id="rId25"/>
    <p:sldId id="305" r:id="rId26"/>
    <p:sldId id="302" r:id="rId27"/>
    <p:sldId id="303" r:id="rId28"/>
    <p:sldId id="306" r:id="rId29"/>
    <p:sldId id="307"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1C5"/>
    <a:srgbClr val="255D8F"/>
    <a:srgbClr val="2E7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6" autoAdjust="0"/>
    <p:restoredTop sz="94660"/>
  </p:normalViewPr>
  <p:slideViewPr>
    <p:cSldViewPr snapToGrid="0">
      <p:cViewPr>
        <p:scale>
          <a:sx n="81" d="100"/>
          <a:sy n="81" d="100"/>
        </p:scale>
        <p:origin x="-32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394AA7-0B30-44F1-8614-9624E08EBF1B}" type="doc">
      <dgm:prSet loTypeId="urn:microsoft.com/office/officeart/2005/8/layout/pyramid3" loCatId="pyramid" qsTypeId="urn:microsoft.com/office/officeart/2005/8/quickstyle/3d2" qsCatId="3D" csTypeId="urn:microsoft.com/office/officeart/2005/8/colors/accent1_2" csCatId="accent1" phldr="1"/>
      <dgm:spPr/>
    </dgm:pt>
    <dgm:pt modelId="{8195BCD3-8EAF-43E9-BCBD-EF6D2E83E76E}">
      <dgm:prSet phldrT="[Tekst]"/>
      <dgm:spPr/>
      <dgm:t>
        <a:bodyPr/>
        <a:lstStyle/>
        <a:p>
          <a:r>
            <a:rPr lang="es-ES" b="1" dirty="0"/>
            <a:t>Audición cosmética </a:t>
          </a:r>
        </a:p>
        <a:p>
          <a:endParaRPr lang="pl-PL" dirty="0"/>
        </a:p>
      </dgm:t>
    </dgm:pt>
    <dgm:pt modelId="{942F2F1D-2EA2-4FB0-B77E-B3A38F8FEA2C}" type="parTrans" cxnId="{5DF0B042-BEF7-4116-9EDE-64997EFE69EC}">
      <dgm:prSet/>
      <dgm:spPr/>
      <dgm:t>
        <a:bodyPr/>
        <a:lstStyle/>
        <a:p>
          <a:endParaRPr lang="pl-PL"/>
        </a:p>
      </dgm:t>
    </dgm:pt>
    <dgm:pt modelId="{E86BE823-EE8F-4229-91A2-25DE338EC261}" type="sibTrans" cxnId="{5DF0B042-BEF7-4116-9EDE-64997EFE69EC}">
      <dgm:prSet/>
      <dgm:spPr/>
      <dgm:t>
        <a:bodyPr/>
        <a:lstStyle/>
        <a:p>
          <a:endParaRPr lang="pl-PL"/>
        </a:p>
      </dgm:t>
    </dgm:pt>
    <dgm:pt modelId="{8537A398-7F5E-4ABB-8389-1987B86EE0A4}">
      <dgm:prSet phldrT="[Tekst]"/>
      <dgm:spPr/>
      <dgm:t>
        <a:bodyPr/>
        <a:lstStyle/>
        <a:p>
          <a:r>
            <a:rPr lang="es-ES" b="1" dirty="0"/>
            <a:t>Escucha conversacional </a:t>
          </a:r>
        </a:p>
        <a:p>
          <a:endParaRPr lang="pl-PL" dirty="0"/>
        </a:p>
      </dgm:t>
    </dgm:pt>
    <dgm:pt modelId="{FC1D7945-ACBA-4D72-A3AA-BA95BDF9958E}" type="parTrans" cxnId="{AA7DF4B6-DB18-4615-BE30-C583FEFAECA8}">
      <dgm:prSet/>
      <dgm:spPr/>
      <dgm:t>
        <a:bodyPr/>
        <a:lstStyle/>
        <a:p>
          <a:endParaRPr lang="pl-PL"/>
        </a:p>
      </dgm:t>
    </dgm:pt>
    <dgm:pt modelId="{A6DD354A-64B4-4EF2-832B-4A16A8C3DFDB}" type="sibTrans" cxnId="{AA7DF4B6-DB18-4615-BE30-C583FEFAECA8}">
      <dgm:prSet/>
      <dgm:spPr/>
      <dgm:t>
        <a:bodyPr/>
        <a:lstStyle/>
        <a:p>
          <a:endParaRPr lang="pl-PL"/>
        </a:p>
      </dgm:t>
    </dgm:pt>
    <dgm:pt modelId="{6F76BF8C-B8AE-448D-AC1A-8CC4B9670937}">
      <dgm:prSet phldrT="[Tekst]"/>
      <dgm:spPr/>
      <dgm:t>
        <a:bodyPr/>
        <a:lstStyle/>
        <a:p>
          <a:r>
            <a:rPr lang="es-ES" b="1" dirty="0"/>
            <a:t>Escucha activa </a:t>
          </a:r>
          <a:endParaRPr lang="pl-PL" dirty="0"/>
        </a:p>
      </dgm:t>
    </dgm:pt>
    <dgm:pt modelId="{FAB7F9DF-5F5F-4407-BB41-3B6B9D4C7D13}" type="parTrans" cxnId="{B627A2A0-7FAF-44B6-9A89-387B08269CFF}">
      <dgm:prSet/>
      <dgm:spPr/>
      <dgm:t>
        <a:bodyPr/>
        <a:lstStyle/>
        <a:p>
          <a:endParaRPr lang="pl-PL"/>
        </a:p>
      </dgm:t>
    </dgm:pt>
    <dgm:pt modelId="{ADE9530E-34D3-4CD8-8D9B-36592074D759}" type="sibTrans" cxnId="{B627A2A0-7FAF-44B6-9A89-387B08269CFF}">
      <dgm:prSet/>
      <dgm:spPr/>
      <dgm:t>
        <a:bodyPr/>
        <a:lstStyle/>
        <a:p>
          <a:endParaRPr lang="pl-PL"/>
        </a:p>
      </dgm:t>
    </dgm:pt>
    <dgm:pt modelId="{7A5FD204-7507-47C5-956F-0F24286C1E8F}">
      <dgm:prSet phldrT="[Tekst]"/>
      <dgm:spPr/>
      <dgm:t>
        <a:bodyPr/>
        <a:lstStyle/>
        <a:p>
          <a:r>
            <a:rPr lang="es-ES" b="1" dirty="0"/>
            <a:t>Escuchar </a:t>
          </a:r>
          <a:r>
            <a:rPr lang="es-ES" b="1" dirty="0" smtClean="0"/>
            <a:t>en </a:t>
          </a:r>
          <a:r>
            <a:rPr lang="es-ES" b="1" dirty="0"/>
            <a:t>profundidad</a:t>
          </a:r>
          <a:endParaRPr lang="pl-PL" dirty="0"/>
        </a:p>
      </dgm:t>
    </dgm:pt>
    <dgm:pt modelId="{FD5A1EFD-2B75-4D3D-BF00-08A8913F0DCC}" type="parTrans" cxnId="{17DA83C7-DA8D-4955-8A53-838BF6CC795D}">
      <dgm:prSet/>
      <dgm:spPr/>
      <dgm:t>
        <a:bodyPr/>
        <a:lstStyle/>
        <a:p>
          <a:endParaRPr lang="pl-PL"/>
        </a:p>
      </dgm:t>
    </dgm:pt>
    <dgm:pt modelId="{55D8BBEC-2B8C-4B58-8E42-483A62BE4E5E}" type="sibTrans" cxnId="{17DA83C7-DA8D-4955-8A53-838BF6CC795D}">
      <dgm:prSet/>
      <dgm:spPr/>
      <dgm:t>
        <a:bodyPr/>
        <a:lstStyle/>
        <a:p>
          <a:endParaRPr lang="pl-PL"/>
        </a:p>
      </dgm:t>
    </dgm:pt>
    <dgm:pt modelId="{1F27557E-1939-4DF4-BFE3-93F28390DB17}" type="pres">
      <dgm:prSet presAssocID="{52394AA7-0B30-44F1-8614-9624E08EBF1B}" presName="Name0" presStyleCnt="0">
        <dgm:presLayoutVars>
          <dgm:dir/>
          <dgm:animLvl val="lvl"/>
          <dgm:resizeHandles val="exact"/>
        </dgm:presLayoutVars>
      </dgm:prSet>
      <dgm:spPr/>
    </dgm:pt>
    <dgm:pt modelId="{F8EE6AE7-3BE8-4B1D-BA25-B48B9F56125B}" type="pres">
      <dgm:prSet presAssocID="{8195BCD3-8EAF-43E9-BCBD-EF6D2E83E76E}" presName="Name8" presStyleCnt="0"/>
      <dgm:spPr/>
    </dgm:pt>
    <dgm:pt modelId="{A28AB7EF-6261-433A-B597-EC1C7BB8E0B2}" type="pres">
      <dgm:prSet presAssocID="{8195BCD3-8EAF-43E9-BCBD-EF6D2E83E76E}" presName="level" presStyleLbl="node1" presStyleIdx="0" presStyleCnt="4">
        <dgm:presLayoutVars>
          <dgm:chMax val="1"/>
          <dgm:bulletEnabled val="1"/>
        </dgm:presLayoutVars>
      </dgm:prSet>
      <dgm:spPr/>
      <dgm:t>
        <a:bodyPr/>
        <a:lstStyle/>
        <a:p>
          <a:endParaRPr lang="en-US"/>
        </a:p>
      </dgm:t>
    </dgm:pt>
    <dgm:pt modelId="{B086D6A2-762B-4119-98CD-1F9850DFAF51}" type="pres">
      <dgm:prSet presAssocID="{8195BCD3-8EAF-43E9-BCBD-EF6D2E83E76E}" presName="levelTx" presStyleLbl="revTx" presStyleIdx="0" presStyleCnt="0">
        <dgm:presLayoutVars>
          <dgm:chMax val="1"/>
          <dgm:bulletEnabled val="1"/>
        </dgm:presLayoutVars>
      </dgm:prSet>
      <dgm:spPr/>
      <dgm:t>
        <a:bodyPr/>
        <a:lstStyle/>
        <a:p>
          <a:endParaRPr lang="en-US"/>
        </a:p>
      </dgm:t>
    </dgm:pt>
    <dgm:pt modelId="{7D14C019-AAEC-4E6C-ABC7-78069E4C0AB8}" type="pres">
      <dgm:prSet presAssocID="{8537A398-7F5E-4ABB-8389-1987B86EE0A4}" presName="Name8" presStyleCnt="0"/>
      <dgm:spPr/>
    </dgm:pt>
    <dgm:pt modelId="{A46486DE-D14B-40A5-899C-18EC6CF49066}" type="pres">
      <dgm:prSet presAssocID="{8537A398-7F5E-4ABB-8389-1987B86EE0A4}" presName="level" presStyleLbl="node1" presStyleIdx="1" presStyleCnt="4">
        <dgm:presLayoutVars>
          <dgm:chMax val="1"/>
          <dgm:bulletEnabled val="1"/>
        </dgm:presLayoutVars>
      </dgm:prSet>
      <dgm:spPr/>
      <dgm:t>
        <a:bodyPr/>
        <a:lstStyle/>
        <a:p>
          <a:endParaRPr lang="en-US"/>
        </a:p>
      </dgm:t>
    </dgm:pt>
    <dgm:pt modelId="{B48338EA-1980-435D-91E0-986D95C43D84}" type="pres">
      <dgm:prSet presAssocID="{8537A398-7F5E-4ABB-8389-1987B86EE0A4}" presName="levelTx" presStyleLbl="revTx" presStyleIdx="0" presStyleCnt="0">
        <dgm:presLayoutVars>
          <dgm:chMax val="1"/>
          <dgm:bulletEnabled val="1"/>
        </dgm:presLayoutVars>
      </dgm:prSet>
      <dgm:spPr/>
      <dgm:t>
        <a:bodyPr/>
        <a:lstStyle/>
        <a:p>
          <a:endParaRPr lang="en-US"/>
        </a:p>
      </dgm:t>
    </dgm:pt>
    <dgm:pt modelId="{6CB36595-D75B-4B3A-B4E0-FF8FC2FAB537}" type="pres">
      <dgm:prSet presAssocID="{6F76BF8C-B8AE-448D-AC1A-8CC4B9670937}" presName="Name8" presStyleCnt="0"/>
      <dgm:spPr/>
    </dgm:pt>
    <dgm:pt modelId="{B415C4AB-9345-4EFD-A7A0-8D8A7C869880}" type="pres">
      <dgm:prSet presAssocID="{6F76BF8C-B8AE-448D-AC1A-8CC4B9670937}" presName="level" presStyleLbl="node1" presStyleIdx="2" presStyleCnt="4">
        <dgm:presLayoutVars>
          <dgm:chMax val="1"/>
          <dgm:bulletEnabled val="1"/>
        </dgm:presLayoutVars>
      </dgm:prSet>
      <dgm:spPr/>
      <dgm:t>
        <a:bodyPr/>
        <a:lstStyle/>
        <a:p>
          <a:endParaRPr lang="en-US"/>
        </a:p>
      </dgm:t>
    </dgm:pt>
    <dgm:pt modelId="{CF52AFD3-ECC2-45E1-A5BD-40700EDAE2BA}" type="pres">
      <dgm:prSet presAssocID="{6F76BF8C-B8AE-448D-AC1A-8CC4B9670937}" presName="levelTx" presStyleLbl="revTx" presStyleIdx="0" presStyleCnt="0">
        <dgm:presLayoutVars>
          <dgm:chMax val="1"/>
          <dgm:bulletEnabled val="1"/>
        </dgm:presLayoutVars>
      </dgm:prSet>
      <dgm:spPr/>
      <dgm:t>
        <a:bodyPr/>
        <a:lstStyle/>
        <a:p>
          <a:endParaRPr lang="en-US"/>
        </a:p>
      </dgm:t>
    </dgm:pt>
    <dgm:pt modelId="{79FD3F2F-E076-408F-94D4-E3A846DD34E0}" type="pres">
      <dgm:prSet presAssocID="{7A5FD204-7507-47C5-956F-0F24286C1E8F}" presName="Name8" presStyleCnt="0"/>
      <dgm:spPr/>
    </dgm:pt>
    <dgm:pt modelId="{E4A4B6D0-EC8C-4988-8236-0F58538B0014}" type="pres">
      <dgm:prSet presAssocID="{7A5FD204-7507-47C5-956F-0F24286C1E8F}" presName="level" presStyleLbl="node1" presStyleIdx="3" presStyleCnt="4">
        <dgm:presLayoutVars>
          <dgm:chMax val="1"/>
          <dgm:bulletEnabled val="1"/>
        </dgm:presLayoutVars>
      </dgm:prSet>
      <dgm:spPr/>
      <dgm:t>
        <a:bodyPr/>
        <a:lstStyle/>
        <a:p>
          <a:endParaRPr lang="en-US"/>
        </a:p>
      </dgm:t>
    </dgm:pt>
    <dgm:pt modelId="{648F20C4-A914-4D32-9433-7A65D66DA520}" type="pres">
      <dgm:prSet presAssocID="{7A5FD204-7507-47C5-956F-0F24286C1E8F}" presName="levelTx" presStyleLbl="revTx" presStyleIdx="0" presStyleCnt="0">
        <dgm:presLayoutVars>
          <dgm:chMax val="1"/>
          <dgm:bulletEnabled val="1"/>
        </dgm:presLayoutVars>
      </dgm:prSet>
      <dgm:spPr/>
      <dgm:t>
        <a:bodyPr/>
        <a:lstStyle/>
        <a:p>
          <a:endParaRPr lang="en-US"/>
        </a:p>
      </dgm:t>
    </dgm:pt>
  </dgm:ptLst>
  <dgm:cxnLst>
    <dgm:cxn modelId="{2A969CDD-83A1-4627-B85E-D805B5C04375}" type="presOf" srcId="{8537A398-7F5E-4ABB-8389-1987B86EE0A4}" destId="{B48338EA-1980-435D-91E0-986D95C43D84}" srcOrd="1" destOrd="0" presId="urn:microsoft.com/office/officeart/2005/8/layout/pyramid3"/>
    <dgm:cxn modelId="{5160CEAD-4C30-407F-869A-133FBDE0D76D}" type="presOf" srcId="{7A5FD204-7507-47C5-956F-0F24286C1E8F}" destId="{E4A4B6D0-EC8C-4988-8236-0F58538B0014}" srcOrd="0" destOrd="0" presId="urn:microsoft.com/office/officeart/2005/8/layout/pyramid3"/>
    <dgm:cxn modelId="{2E57E9F7-6F2D-4D87-80DD-03E4C099F184}" type="presOf" srcId="{6F76BF8C-B8AE-448D-AC1A-8CC4B9670937}" destId="{CF52AFD3-ECC2-45E1-A5BD-40700EDAE2BA}" srcOrd="1" destOrd="0" presId="urn:microsoft.com/office/officeart/2005/8/layout/pyramid3"/>
    <dgm:cxn modelId="{17DA83C7-DA8D-4955-8A53-838BF6CC795D}" srcId="{52394AA7-0B30-44F1-8614-9624E08EBF1B}" destId="{7A5FD204-7507-47C5-956F-0F24286C1E8F}" srcOrd="3" destOrd="0" parTransId="{FD5A1EFD-2B75-4D3D-BF00-08A8913F0DCC}" sibTransId="{55D8BBEC-2B8C-4B58-8E42-483A62BE4E5E}"/>
    <dgm:cxn modelId="{3F1F7DBD-E4BE-4B7C-801A-164503C0977D}" type="presOf" srcId="{7A5FD204-7507-47C5-956F-0F24286C1E8F}" destId="{648F20C4-A914-4D32-9433-7A65D66DA520}" srcOrd="1" destOrd="0" presId="urn:microsoft.com/office/officeart/2005/8/layout/pyramid3"/>
    <dgm:cxn modelId="{AA7DF4B6-DB18-4615-BE30-C583FEFAECA8}" srcId="{52394AA7-0B30-44F1-8614-9624E08EBF1B}" destId="{8537A398-7F5E-4ABB-8389-1987B86EE0A4}" srcOrd="1" destOrd="0" parTransId="{FC1D7945-ACBA-4D72-A3AA-BA95BDF9958E}" sibTransId="{A6DD354A-64B4-4EF2-832B-4A16A8C3DFDB}"/>
    <dgm:cxn modelId="{3DDD8FBA-232A-456C-842A-1A1CFC944AB9}" type="presOf" srcId="{8195BCD3-8EAF-43E9-BCBD-EF6D2E83E76E}" destId="{B086D6A2-762B-4119-98CD-1F9850DFAF51}" srcOrd="1" destOrd="0" presId="urn:microsoft.com/office/officeart/2005/8/layout/pyramid3"/>
    <dgm:cxn modelId="{13E8CF38-3745-49B2-8ACB-40FAE11D142B}" type="presOf" srcId="{8195BCD3-8EAF-43E9-BCBD-EF6D2E83E76E}" destId="{A28AB7EF-6261-433A-B597-EC1C7BB8E0B2}" srcOrd="0" destOrd="0" presId="urn:microsoft.com/office/officeart/2005/8/layout/pyramid3"/>
    <dgm:cxn modelId="{0BBA97DC-8E91-4E8C-97D8-6866AE16B894}" type="presOf" srcId="{8537A398-7F5E-4ABB-8389-1987B86EE0A4}" destId="{A46486DE-D14B-40A5-899C-18EC6CF49066}" srcOrd="0" destOrd="0" presId="urn:microsoft.com/office/officeart/2005/8/layout/pyramid3"/>
    <dgm:cxn modelId="{B627A2A0-7FAF-44B6-9A89-387B08269CFF}" srcId="{52394AA7-0B30-44F1-8614-9624E08EBF1B}" destId="{6F76BF8C-B8AE-448D-AC1A-8CC4B9670937}" srcOrd="2" destOrd="0" parTransId="{FAB7F9DF-5F5F-4407-BB41-3B6B9D4C7D13}" sibTransId="{ADE9530E-34D3-4CD8-8D9B-36592074D759}"/>
    <dgm:cxn modelId="{42A755B0-C46D-4DC3-BBAF-EA4A8590ECC0}" type="presOf" srcId="{6F76BF8C-B8AE-448D-AC1A-8CC4B9670937}" destId="{B415C4AB-9345-4EFD-A7A0-8D8A7C869880}" srcOrd="0" destOrd="0" presId="urn:microsoft.com/office/officeart/2005/8/layout/pyramid3"/>
    <dgm:cxn modelId="{5302DB6B-5311-4866-A38B-959C22742B92}" type="presOf" srcId="{52394AA7-0B30-44F1-8614-9624E08EBF1B}" destId="{1F27557E-1939-4DF4-BFE3-93F28390DB17}" srcOrd="0" destOrd="0" presId="urn:microsoft.com/office/officeart/2005/8/layout/pyramid3"/>
    <dgm:cxn modelId="{5DF0B042-BEF7-4116-9EDE-64997EFE69EC}" srcId="{52394AA7-0B30-44F1-8614-9624E08EBF1B}" destId="{8195BCD3-8EAF-43E9-BCBD-EF6D2E83E76E}" srcOrd="0" destOrd="0" parTransId="{942F2F1D-2EA2-4FB0-B77E-B3A38F8FEA2C}" sibTransId="{E86BE823-EE8F-4229-91A2-25DE338EC261}"/>
    <dgm:cxn modelId="{5789ACBF-0F62-495E-B88C-29212265CD27}" type="presParOf" srcId="{1F27557E-1939-4DF4-BFE3-93F28390DB17}" destId="{F8EE6AE7-3BE8-4B1D-BA25-B48B9F56125B}" srcOrd="0" destOrd="0" presId="urn:microsoft.com/office/officeart/2005/8/layout/pyramid3"/>
    <dgm:cxn modelId="{E6CF6DDA-03AB-468F-8D6E-910D7EE940BB}" type="presParOf" srcId="{F8EE6AE7-3BE8-4B1D-BA25-B48B9F56125B}" destId="{A28AB7EF-6261-433A-B597-EC1C7BB8E0B2}" srcOrd="0" destOrd="0" presId="urn:microsoft.com/office/officeart/2005/8/layout/pyramid3"/>
    <dgm:cxn modelId="{7166582E-B77F-4C5C-BCDF-417DC0D93F5C}" type="presParOf" srcId="{F8EE6AE7-3BE8-4B1D-BA25-B48B9F56125B}" destId="{B086D6A2-762B-4119-98CD-1F9850DFAF51}" srcOrd="1" destOrd="0" presId="urn:microsoft.com/office/officeart/2005/8/layout/pyramid3"/>
    <dgm:cxn modelId="{D82D4CBB-94E3-42A0-B847-968A5E9F6851}" type="presParOf" srcId="{1F27557E-1939-4DF4-BFE3-93F28390DB17}" destId="{7D14C019-AAEC-4E6C-ABC7-78069E4C0AB8}" srcOrd="1" destOrd="0" presId="urn:microsoft.com/office/officeart/2005/8/layout/pyramid3"/>
    <dgm:cxn modelId="{45D15136-39C5-4750-ADD3-DB4DB11634DB}" type="presParOf" srcId="{7D14C019-AAEC-4E6C-ABC7-78069E4C0AB8}" destId="{A46486DE-D14B-40A5-899C-18EC6CF49066}" srcOrd="0" destOrd="0" presId="urn:microsoft.com/office/officeart/2005/8/layout/pyramid3"/>
    <dgm:cxn modelId="{1C4DB617-787C-444F-87E3-417E58B23E29}" type="presParOf" srcId="{7D14C019-AAEC-4E6C-ABC7-78069E4C0AB8}" destId="{B48338EA-1980-435D-91E0-986D95C43D84}" srcOrd="1" destOrd="0" presId="urn:microsoft.com/office/officeart/2005/8/layout/pyramid3"/>
    <dgm:cxn modelId="{DBAAFF33-C417-4788-B4EF-4C411031CD52}" type="presParOf" srcId="{1F27557E-1939-4DF4-BFE3-93F28390DB17}" destId="{6CB36595-D75B-4B3A-B4E0-FF8FC2FAB537}" srcOrd="2" destOrd="0" presId="urn:microsoft.com/office/officeart/2005/8/layout/pyramid3"/>
    <dgm:cxn modelId="{A1052690-B4B7-4312-8096-B47BD5E1701A}" type="presParOf" srcId="{6CB36595-D75B-4B3A-B4E0-FF8FC2FAB537}" destId="{B415C4AB-9345-4EFD-A7A0-8D8A7C869880}" srcOrd="0" destOrd="0" presId="urn:microsoft.com/office/officeart/2005/8/layout/pyramid3"/>
    <dgm:cxn modelId="{25A2840B-03C7-47BE-B684-2DD31317EB95}" type="presParOf" srcId="{6CB36595-D75B-4B3A-B4E0-FF8FC2FAB537}" destId="{CF52AFD3-ECC2-45E1-A5BD-40700EDAE2BA}" srcOrd="1" destOrd="0" presId="urn:microsoft.com/office/officeart/2005/8/layout/pyramid3"/>
    <dgm:cxn modelId="{758D7594-D979-4635-B1D4-5EED85A932A9}" type="presParOf" srcId="{1F27557E-1939-4DF4-BFE3-93F28390DB17}" destId="{79FD3F2F-E076-408F-94D4-E3A846DD34E0}" srcOrd="3" destOrd="0" presId="urn:microsoft.com/office/officeart/2005/8/layout/pyramid3"/>
    <dgm:cxn modelId="{FA997CBE-45F5-4B59-997F-E7E885D8B1C8}" type="presParOf" srcId="{79FD3F2F-E076-408F-94D4-E3A846DD34E0}" destId="{E4A4B6D0-EC8C-4988-8236-0F58538B0014}" srcOrd="0" destOrd="0" presId="urn:microsoft.com/office/officeart/2005/8/layout/pyramid3"/>
    <dgm:cxn modelId="{6A44ED9C-2ED2-47E3-84F5-C34B8D259A64}" type="presParOf" srcId="{79FD3F2F-E076-408F-94D4-E3A846DD34E0}" destId="{648F20C4-A914-4D32-9433-7A65D66DA520}"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AB7EF-6261-433A-B597-EC1C7BB8E0B2}">
      <dsp:nvSpPr>
        <dsp:cNvPr id="0" name=""/>
        <dsp:cNvSpPr/>
      </dsp:nvSpPr>
      <dsp:spPr>
        <a:xfrm rot="10800000">
          <a:off x="0" y="0"/>
          <a:ext cx="8128000" cy="1354666"/>
        </a:xfrm>
        <a:prstGeom prst="trapezoid">
          <a:avLst>
            <a:gd name="adj" fmla="val 7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s-ES" sz="2900" b="1" kern="1200" dirty="0"/>
            <a:t>Audición cosmética </a:t>
          </a:r>
        </a:p>
        <a:p>
          <a:pPr lvl="0" algn="ctr" defTabSz="1289050">
            <a:lnSpc>
              <a:spcPct val="90000"/>
            </a:lnSpc>
            <a:spcBef>
              <a:spcPct val="0"/>
            </a:spcBef>
            <a:spcAft>
              <a:spcPct val="35000"/>
            </a:spcAft>
          </a:pPr>
          <a:endParaRPr lang="pl-PL" sz="2900" kern="1200" dirty="0"/>
        </a:p>
      </dsp:txBody>
      <dsp:txXfrm rot="-10800000">
        <a:off x="1422399" y="0"/>
        <a:ext cx="5283200" cy="1354666"/>
      </dsp:txXfrm>
    </dsp:sp>
    <dsp:sp modelId="{A46486DE-D14B-40A5-899C-18EC6CF49066}">
      <dsp:nvSpPr>
        <dsp:cNvPr id="0" name=""/>
        <dsp:cNvSpPr/>
      </dsp:nvSpPr>
      <dsp:spPr>
        <a:xfrm rot="10800000">
          <a:off x="1015999" y="1354666"/>
          <a:ext cx="6096000" cy="1354666"/>
        </a:xfrm>
        <a:prstGeom prst="trapezoid">
          <a:avLst>
            <a:gd name="adj" fmla="val 7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s-ES" sz="2900" b="1" kern="1200" dirty="0"/>
            <a:t>Escucha conversacional </a:t>
          </a:r>
        </a:p>
        <a:p>
          <a:pPr lvl="0" algn="ctr" defTabSz="1289050">
            <a:lnSpc>
              <a:spcPct val="90000"/>
            </a:lnSpc>
            <a:spcBef>
              <a:spcPct val="0"/>
            </a:spcBef>
            <a:spcAft>
              <a:spcPct val="35000"/>
            </a:spcAft>
          </a:pPr>
          <a:endParaRPr lang="pl-PL" sz="2900" kern="1200" dirty="0"/>
        </a:p>
      </dsp:txBody>
      <dsp:txXfrm rot="-10800000">
        <a:off x="2082799" y="1354666"/>
        <a:ext cx="3962400" cy="1354666"/>
      </dsp:txXfrm>
    </dsp:sp>
    <dsp:sp modelId="{B415C4AB-9345-4EFD-A7A0-8D8A7C869880}">
      <dsp:nvSpPr>
        <dsp:cNvPr id="0" name=""/>
        <dsp:cNvSpPr/>
      </dsp:nvSpPr>
      <dsp:spPr>
        <a:xfrm rot="10800000">
          <a:off x="2032000" y="2709333"/>
          <a:ext cx="4064000" cy="1354666"/>
        </a:xfrm>
        <a:prstGeom prst="trapezoid">
          <a:avLst>
            <a:gd name="adj" fmla="val 7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s-ES" sz="2900" b="1" kern="1200" dirty="0"/>
            <a:t>Escucha activa </a:t>
          </a:r>
          <a:endParaRPr lang="pl-PL" sz="2900" kern="1200" dirty="0"/>
        </a:p>
      </dsp:txBody>
      <dsp:txXfrm rot="-10800000">
        <a:off x="2743199" y="2709333"/>
        <a:ext cx="2641600" cy="1354666"/>
      </dsp:txXfrm>
    </dsp:sp>
    <dsp:sp modelId="{E4A4B6D0-EC8C-4988-8236-0F58538B0014}">
      <dsp:nvSpPr>
        <dsp:cNvPr id="0" name=""/>
        <dsp:cNvSpPr/>
      </dsp:nvSpPr>
      <dsp:spPr>
        <a:xfrm rot="10800000">
          <a:off x="3047999" y="4064000"/>
          <a:ext cx="2032000" cy="1354666"/>
        </a:xfrm>
        <a:prstGeom prst="trapezoid">
          <a:avLst>
            <a:gd name="adj" fmla="val 7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s-ES" sz="2900" b="1" kern="1200" dirty="0"/>
            <a:t>Escuchar </a:t>
          </a:r>
          <a:r>
            <a:rPr lang="es-ES" sz="2900" b="1" kern="1200" dirty="0" smtClean="0"/>
            <a:t>en </a:t>
          </a:r>
          <a:r>
            <a:rPr lang="es-ES" sz="2900" b="1" kern="1200" dirty="0"/>
            <a:t>profundidad</a:t>
          </a:r>
          <a:endParaRPr lang="pl-PL" sz="2900" kern="1200" dirty="0"/>
        </a:p>
      </dsp:txBody>
      <dsp:txXfrm rot="-10800000">
        <a:off x="3047999" y="4064000"/>
        <a:ext cx="2032000" cy="13546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B0FED-E177-DE48-8F97-80C7EB916AD6}" type="datetimeFigureOut">
              <a:rPr lang="es-ES_tradnl" smtClean="0"/>
              <a:pPr/>
              <a:t>03/07/2020</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C4F0F-BA00-CC4C-A384-759FEC41C431}" type="slidenum">
              <a:rPr lang="es-ES_tradnl" smtClean="0"/>
              <a:pPr/>
              <a:t>‹Nº›</a:t>
            </a:fld>
            <a:endParaRPr lang="es-ES_tradnl"/>
          </a:p>
        </p:txBody>
      </p:sp>
    </p:spTree>
    <p:extLst>
      <p:ext uri="{BB962C8B-B14F-4D97-AF65-F5344CB8AC3E}">
        <p14:creationId xmlns:p14="http://schemas.microsoft.com/office/powerpoint/2010/main" val="1704935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2</a:t>
            </a:fld>
            <a:endParaRPr lang="es-ES_tradnl"/>
          </a:p>
        </p:txBody>
      </p:sp>
    </p:spTree>
    <p:extLst>
      <p:ext uri="{BB962C8B-B14F-4D97-AF65-F5344CB8AC3E}">
        <p14:creationId xmlns:p14="http://schemas.microsoft.com/office/powerpoint/2010/main" val="978226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18</a:t>
            </a:fld>
            <a:endParaRPr lang="es-ES_tradnl"/>
          </a:p>
        </p:txBody>
      </p:sp>
    </p:spTree>
    <p:extLst>
      <p:ext uri="{BB962C8B-B14F-4D97-AF65-F5344CB8AC3E}">
        <p14:creationId xmlns:p14="http://schemas.microsoft.com/office/powerpoint/2010/main" val="97822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3</a:t>
            </a:fld>
            <a:endParaRPr lang="es-ES_tradnl"/>
          </a:p>
        </p:txBody>
      </p:sp>
    </p:spTree>
    <p:extLst>
      <p:ext uri="{BB962C8B-B14F-4D97-AF65-F5344CB8AC3E}">
        <p14:creationId xmlns:p14="http://schemas.microsoft.com/office/powerpoint/2010/main" val="97822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4</a:t>
            </a:fld>
            <a:endParaRPr lang="es-ES_tradnl"/>
          </a:p>
        </p:txBody>
      </p:sp>
    </p:spTree>
    <p:extLst>
      <p:ext uri="{BB962C8B-B14F-4D97-AF65-F5344CB8AC3E}">
        <p14:creationId xmlns:p14="http://schemas.microsoft.com/office/powerpoint/2010/main" val="97822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5</a:t>
            </a:fld>
            <a:endParaRPr lang="es-ES_tradnl"/>
          </a:p>
        </p:txBody>
      </p:sp>
    </p:spTree>
    <p:extLst>
      <p:ext uri="{BB962C8B-B14F-4D97-AF65-F5344CB8AC3E}">
        <p14:creationId xmlns:p14="http://schemas.microsoft.com/office/powerpoint/2010/main" val="978226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6</a:t>
            </a:fld>
            <a:endParaRPr lang="es-ES_tradnl"/>
          </a:p>
        </p:txBody>
      </p:sp>
    </p:spTree>
    <p:extLst>
      <p:ext uri="{BB962C8B-B14F-4D97-AF65-F5344CB8AC3E}">
        <p14:creationId xmlns:p14="http://schemas.microsoft.com/office/powerpoint/2010/main" val="978226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10</a:t>
            </a:fld>
            <a:endParaRPr lang="es-ES_tradnl"/>
          </a:p>
        </p:txBody>
      </p:sp>
    </p:spTree>
    <p:extLst>
      <p:ext uri="{BB962C8B-B14F-4D97-AF65-F5344CB8AC3E}">
        <p14:creationId xmlns:p14="http://schemas.microsoft.com/office/powerpoint/2010/main" val="978226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11</a:t>
            </a:fld>
            <a:endParaRPr lang="es-ES_tradnl"/>
          </a:p>
        </p:txBody>
      </p:sp>
    </p:spTree>
    <p:extLst>
      <p:ext uri="{BB962C8B-B14F-4D97-AF65-F5344CB8AC3E}">
        <p14:creationId xmlns:p14="http://schemas.microsoft.com/office/powerpoint/2010/main" val="978226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12</a:t>
            </a:fld>
            <a:endParaRPr lang="es-ES_tradnl"/>
          </a:p>
        </p:txBody>
      </p:sp>
    </p:spTree>
    <p:extLst>
      <p:ext uri="{BB962C8B-B14F-4D97-AF65-F5344CB8AC3E}">
        <p14:creationId xmlns:p14="http://schemas.microsoft.com/office/powerpoint/2010/main" val="978226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14</a:t>
            </a:fld>
            <a:endParaRPr lang="es-ES_tradnl"/>
          </a:p>
        </p:txBody>
      </p:sp>
    </p:spTree>
    <p:extLst>
      <p:ext uri="{BB962C8B-B14F-4D97-AF65-F5344CB8AC3E}">
        <p14:creationId xmlns:p14="http://schemas.microsoft.com/office/powerpoint/2010/main" val="97822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F816AA73-FC21-4F08-B701-A595946FB800}" type="datetimeFigureOut">
              <a:rPr lang="es-ES" smtClean="0"/>
              <a:pPr/>
              <a:t>03/07/2020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B5AA7B-69D7-449B-84E7-5996C97E6986}" type="slidenum">
              <a:rPr lang="es-ES" smtClean="0"/>
              <a:pPr/>
              <a:t>‹Nº›</a:t>
            </a:fld>
            <a:endParaRPr lang="es-ES"/>
          </a:p>
        </p:txBody>
      </p:sp>
    </p:spTree>
    <p:extLst>
      <p:ext uri="{BB962C8B-B14F-4D97-AF65-F5344CB8AC3E}">
        <p14:creationId xmlns:p14="http://schemas.microsoft.com/office/powerpoint/2010/main" val="314693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F816AA73-FC21-4F08-B701-A595946FB800}" type="datetimeFigureOut">
              <a:rPr lang="es-ES" smtClean="0"/>
              <a:pPr/>
              <a:t>03/07/2020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B5AA7B-69D7-449B-84E7-5996C97E6986}" type="slidenum">
              <a:rPr lang="es-ES" smtClean="0"/>
              <a:pPr/>
              <a:t>‹Nº›</a:t>
            </a:fld>
            <a:endParaRPr lang="es-ES"/>
          </a:p>
        </p:txBody>
      </p:sp>
    </p:spTree>
    <p:extLst>
      <p:ext uri="{BB962C8B-B14F-4D97-AF65-F5344CB8AC3E}">
        <p14:creationId xmlns:p14="http://schemas.microsoft.com/office/powerpoint/2010/main" val="279060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F816AA73-FC21-4F08-B701-A595946FB800}" type="datetimeFigureOut">
              <a:rPr lang="es-ES" smtClean="0"/>
              <a:pPr/>
              <a:t>03/07/2020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B5AA7B-69D7-449B-84E7-5996C97E6986}" type="slidenum">
              <a:rPr lang="es-ES" smtClean="0"/>
              <a:pPr/>
              <a:t>‹Nº›</a:t>
            </a:fld>
            <a:endParaRPr lang="es-ES"/>
          </a:p>
        </p:txBody>
      </p:sp>
    </p:spTree>
    <p:extLst>
      <p:ext uri="{BB962C8B-B14F-4D97-AF65-F5344CB8AC3E}">
        <p14:creationId xmlns:p14="http://schemas.microsoft.com/office/powerpoint/2010/main" val="297426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F816AA73-FC21-4F08-B701-A595946FB800}" type="datetimeFigureOut">
              <a:rPr lang="es-ES" smtClean="0"/>
              <a:pPr/>
              <a:t>03/07/2020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B5AA7B-69D7-449B-84E7-5996C97E6986}" type="slidenum">
              <a:rPr lang="es-ES" smtClean="0"/>
              <a:pPr/>
              <a:t>‹Nº›</a:t>
            </a:fld>
            <a:endParaRPr lang="es-ES"/>
          </a:p>
        </p:txBody>
      </p:sp>
    </p:spTree>
    <p:extLst>
      <p:ext uri="{BB962C8B-B14F-4D97-AF65-F5344CB8AC3E}">
        <p14:creationId xmlns:p14="http://schemas.microsoft.com/office/powerpoint/2010/main" val="180885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816AA73-FC21-4F08-B701-A595946FB800}" type="datetimeFigureOut">
              <a:rPr lang="es-ES" smtClean="0"/>
              <a:pPr/>
              <a:t>03/07/2020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B5AA7B-69D7-449B-84E7-5996C97E6986}" type="slidenum">
              <a:rPr lang="es-ES" smtClean="0"/>
              <a:pPr/>
              <a:t>‹Nº›</a:t>
            </a:fld>
            <a:endParaRPr lang="es-ES"/>
          </a:p>
        </p:txBody>
      </p:sp>
    </p:spTree>
    <p:extLst>
      <p:ext uri="{BB962C8B-B14F-4D97-AF65-F5344CB8AC3E}">
        <p14:creationId xmlns:p14="http://schemas.microsoft.com/office/powerpoint/2010/main" val="376166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F816AA73-FC21-4F08-B701-A595946FB800}" type="datetimeFigureOut">
              <a:rPr lang="es-ES" smtClean="0"/>
              <a:pPr/>
              <a:t>03/07/2020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B5AA7B-69D7-449B-84E7-5996C97E6986}" type="slidenum">
              <a:rPr lang="es-ES" smtClean="0"/>
              <a:pPr/>
              <a:t>‹Nº›</a:t>
            </a:fld>
            <a:endParaRPr lang="es-ES"/>
          </a:p>
        </p:txBody>
      </p:sp>
    </p:spTree>
    <p:extLst>
      <p:ext uri="{BB962C8B-B14F-4D97-AF65-F5344CB8AC3E}">
        <p14:creationId xmlns:p14="http://schemas.microsoft.com/office/powerpoint/2010/main" val="260422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F816AA73-FC21-4F08-B701-A595946FB800}" type="datetimeFigureOut">
              <a:rPr lang="es-ES" smtClean="0"/>
              <a:pPr/>
              <a:t>03/07/2020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7B5AA7B-69D7-449B-84E7-5996C97E6986}" type="slidenum">
              <a:rPr lang="es-ES" smtClean="0"/>
              <a:pPr/>
              <a:t>‹Nº›</a:t>
            </a:fld>
            <a:endParaRPr lang="es-ES"/>
          </a:p>
        </p:txBody>
      </p:sp>
    </p:spTree>
    <p:extLst>
      <p:ext uri="{BB962C8B-B14F-4D97-AF65-F5344CB8AC3E}">
        <p14:creationId xmlns:p14="http://schemas.microsoft.com/office/powerpoint/2010/main" val="353910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F816AA73-FC21-4F08-B701-A595946FB800}" type="datetimeFigureOut">
              <a:rPr lang="es-ES" smtClean="0"/>
              <a:pPr/>
              <a:t>03/07/2020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7B5AA7B-69D7-449B-84E7-5996C97E6986}" type="slidenum">
              <a:rPr lang="es-ES" smtClean="0"/>
              <a:pPr/>
              <a:t>‹Nº›</a:t>
            </a:fld>
            <a:endParaRPr lang="es-ES"/>
          </a:p>
        </p:txBody>
      </p:sp>
    </p:spTree>
    <p:extLst>
      <p:ext uri="{BB962C8B-B14F-4D97-AF65-F5344CB8AC3E}">
        <p14:creationId xmlns:p14="http://schemas.microsoft.com/office/powerpoint/2010/main" val="206718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16AA73-FC21-4F08-B701-A595946FB800}" type="datetimeFigureOut">
              <a:rPr lang="es-ES" smtClean="0"/>
              <a:pPr/>
              <a:t>03/07/2020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7B5AA7B-69D7-449B-84E7-5996C97E6986}" type="slidenum">
              <a:rPr lang="es-ES" smtClean="0"/>
              <a:pPr/>
              <a:t>‹Nº›</a:t>
            </a:fld>
            <a:endParaRPr lang="es-ES"/>
          </a:p>
        </p:txBody>
      </p:sp>
    </p:spTree>
    <p:extLst>
      <p:ext uri="{BB962C8B-B14F-4D97-AF65-F5344CB8AC3E}">
        <p14:creationId xmlns:p14="http://schemas.microsoft.com/office/powerpoint/2010/main" val="1222362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816AA73-FC21-4F08-B701-A595946FB800}" type="datetimeFigureOut">
              <a:rPr lang="es-ES" smtClean="0"/>
              <a:pPr/>
              <a:t>03/07/2020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B5AA7B-69D7-449B-84E7-5996C97E6986}" type="slidenum">
              <a:rPr lang="es-ES" smtClean="0"/>
              <a:pPr/>
              <a:t>‹Nº›</a:t>
            </a:fld>
            <a:endParaRPr lang="es-ES"/>
          </a:p>
        </p:txBody>
      </p:sp>
    </p:spTree>
    <p:extLst>
      <p:ext uri="{BB962C8B-B14F-4D97-AF65-F5344CB8AC3E}">
        <p14:creationId xmlns:p14="http://schemas.microsoft.com/office/powerpoint/2010/main" val="42338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816AA73-FC21-4F08-B701-A595946FB800}" type="datetimeFigureOut">
              <a:rPr lang="es-ES" smtClean="0"/>
              <a:pPr/>
              <a:t>03/07/2020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B5AA7B-69D7-449B-84E7-5996C97E6986}" type="slidenum">
              <a:rPr lang="es-ES" smtClean="0"/>
              <a:pPr/>
              <a:t>‹Nº›</a:t>
            </a:fld>
            <a:endParaRPr lang="es-ES"/>
          </a:p>
        </p:txBody>
      </p:sp>
    </p:spTree>
    <p:extLst>
      <p:ext uri="{BB962C8B-B14F-4D97-AF65-F5344CB8AC3E}">
        <p14:creationId xmlns:p14="http://schemas.microsoft.com/office/powerpoint/2010/main" val="3950366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AA73-FC21-4F08-B701-A595946FB800}" type="datetimeFigureOut">
              <a:rPr lang="es-ES" smtClean="0"/>
              <a:pPr/>
              <a:t>03/07/2020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5AA7B-69D7-449B-84E7-5996C97E6986}" type="slidenum">
              <a:rPr lang="es-ES" smtClean="0"/>
              <a:pPr/>
              <a:t>‹Nº›</a:t>
            </a:fld>
            <a:endParaRPr lang="es-ES"/>
          </a:p>
        </p:txBody>
      </p:sp>
    </p:spTree>
    <p:extLst>
      <p:ext uri="{BB962C8B-B14F-4D97-AF65-F5344CB8AC3E}">
        <p14:creationId xmlns:p14="http://schemas.microsoft.com/office/powerpoint/2010/main" val="3845228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404846" y="0"/>
            <a:ext cx="4787153" cy="6857999"/>
          </a:xfrm>
          <a:prstGeom prst="rect">
            <a:avLst/>
          </a:prstGeom>
          <a:noFill/>
          <a:ln w="9525">
            <a:noFill/>
            <a:miter lim="800000"/>
            <a:headEnd/>
            <a:tailEnd/>
          </a:ln>
        </p:spPr>
      </p:pic>
      <p:sp>
        <p:nvSpPr>
          <p:cNvPr id="3" name="2 Rectángulo"/>
          <p:cNvSpPr/>
          <p:nvPr/>
        </p:nvSpPr>
        <p:spPr>
          <a:xfrm>
            <a:off x="976869" y="1307957"/>
            <a:ext cx="5998362" cy="584775"/>
          </a:xfrm>
          <a:prstGeom prst="rect">
            <a:avLst/>
          </a:prstGeom>
        </p:spPr>
        <p:txBody>
          <a:bodyPr wrap="square">
            <a:spAutoFit/>
          </a:bodyPr>
          <a:lstStyle/>
          <a:p>
            <a:r>
              <a:rPr lang="pl-PL" altLang="es-ES" sz="3200" b="1" dirty="0"/>
              <a:t>LISTENING CAPACITY</a:t>
            </a:r>
            <a:endParaRPr lang="es-ES" sz="3200" b="1" dirty="0"/>
          </a:p>
        </p:txBody>
      </p:sp>
      <p:sp>
        <p:nvSpPr>
          <p:cNvPr id="4" name="Título 1"/>
          <p:cNvSpPr txBox="1">
            <a:spLocks/>
          </p:cNvSpPr>
          <p:nvPr/>
        </p:nvSpPr>
        <p:spPr bwMode="auto">
          <a:xfrm>
            <a:off x="468311" y="5048006"/>
            <a:ext cx="6775169" cy="1289050"/>
          </a:xfrm>
          <a:prstGeom prst="rect">
            <a:avLst/>
          </a:prstGeom>
          <a:noFill/>
          <a:ln w="9525">
            <a:noFill/>
            <a:miter lim="800000"/>
            <a:headEnd/>
            <a:tailEnd/>
          </a:ln>
        </p:spPr>
        <p:txBody>
          <a:bodyPr anchor="ctr"/>
          <a:lstStyle/>
          <a:p>
            <a:pPr algn="ctr" eaLnBrk="1" hangingPunct="1">
              <a:lnSpc>
                <a:spcPct val="80000"/>
              </a:lnSpc>
            </a:pPr>
            <a:r>
              <a:rPr lang="pl-PL" altLang="es-ES" sz="2300" dirty="0" err="1">
                <a:solidFill>
                  <a:srgbClr val="000000"/>
                </a:solidFill>
              </a:rPr>
              <a:t>Association</a:t>
            </a:r>
            <a:r>
              <a:rPr lang="pl-PL" altLang="es-ES" sz="2300" dirty="0">
                <a:solidFill>
                  <a:srgbClr val="000000"/>
                </a:solidFill>
              </a:rPr>
              <a:t> ARID</a:t>
            </a:r>
            <a:endParaRPr lang="es-ES" altLang="es-ES" sz="1300" dirty="0">
              <a:solidFill>
                <a:srgbClr val="000000"/>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736976"/>
          </a:xfrm>
        </p:spPr>
      </p:pic>
      <p:sp>
        <p:nvSpPr>
          <p:cNvPr id="2" name="Título 1"/>
          <p:cNvSpPr>
            <a:spLocks noGrp="1"/>
          </p:cNvSpPr>
          <p:nvPr>
            <p:ph type="title"/>
          </p:nvPr>
        </p:nvSpPr>
        <p:spPr>
          <a:xfrm>
            <a:off x="128953" y="1582616"/>
            <a:ext cx="10607091" cy="4536830"/>
          </a:xfrm>
        </p:spPr>
        <p:txBody>
          <a:bodyPr>
            <a:noAutofit/>
          </a:bodyPr>
          <a:lstStyle/>
          <a:p>
            <a:pPr fontAlgn="base"/>
            <a:r>
              <a:rPr lang="pl-PL" sz="2000" dirty="0"/>
              <a:t/>
            </a:r>
            <a:br>
              <a:rPr lang="pl-PL" sz="2000" dirty="0"/>
            </a:br>
            <a:r>
              <a:rPr lang="pl-PL" sz="2000" dirty="0"/>
              <a:t/>
            </a:r>
            <a:br>
              <a:rPr lang="pl-PL" sz="2000" dirty="0"/>
            </a:br>
            <a:r>
              <a:rPr lang="pl-PL" sz="2000" dirty="0"/>
              <a:t/>
            </a:r>
            <a:br>
              <a:rPr lang="pl-PL" sz="2000" dirty="0"/>
            </a:br>
            <a:r>
              <a:rPr lang="pl-PL" sz="2000" dirty="0"/>
              <a:t/>
            </a:r>
            <a:br>
              <a:rPr lang="pl-PL" sz="2000" dirty="0"/>
            </a:br>
            <a:endParaRPr lang="es-ES" sz="2000" b="1" dirty="0">
              <a:solidFill>
                <a:srgbClr val="0070C0"/>
              </a:solidFill>
              <a:latin typeface="Bebas" charset="0"/>
              <a:ea typeface="Bebas" charset="0"/>
              <a:cs typeface="Bebas" charset="0"/>
            </a:endParaRPr>
          </a:p>
        </p:txBody>
      </p:sp>
      <p:sp>
        <p:nvSpPr>
          <p:cNvPr id="3" name="pole tekstowe 2"/>
          <p:cNvSpPr txBox="1"/>
          <p:nvPr/>
        </p:nvSpPr>
        <p:spPr>
          <a:xfrm>
            <a:off x="753037" y="1945637"/>
            <a:ext cx="5930153" cy="3046988"/>
          </a:xfrm>
          <a:prstGeom prst="rect">
            <a:avLst/>
          </a:prstGeom>
          <a:noFill/>
        </p:spPr>
        <p:txBody>
          <a:bodyPr wrap="square" rtlCol="0">
            <a:spAutoFit/>
          </a:bodyPr>
          <a:lstStyle/>
          <a:p>
            <a:pPr>
              <a:lnSpc>
                <a:spcPct val="200000"/>
              </a:lnSpc>
            </a:pPr>
            <a:r>
              <a:rPr lang="es-ES" sz="2400" b="1" i="1" dirty="0" smtClean="0">
                <a:latin typeface="+mj-lt"/>
              </a:rPr>
              <a:t>«</a:t>
            </a:r>
            <a:r>
              <a:rPr lang="es-ES" sz="2400" b="1" i="1" dirty="0" smtClean="0">
                <a:latin typeface="+mj-lt"/>
              </a:rPr>
              <a:t>Hablar </a:t>
            </a:r>
            <a:r>
              <a:rPr lang="es-ES" sz="2400" b="1" i="1" dirty="0" smtClean="0">
                <a:latin typeface="+mj-lt"/>
              </a:rPr>
              <a:t>no </a:t>
            </a:r>
            <a:r>
              <a:rPr lang="es-ES" sz="2400" b="1" i="1" dirty="0">
                <a:latin typeface="+mj-lt"/>
              </a:rPr>
              <a:t>significa que se le escuche</a:t>
            </a:r>
          </a:p>
          <a:p>
            <a:pPr>
              <a:lnSpc>
                <a:spcPct val="200000"/>
              </a:lnSpc>
            </a:pPr>
            <a:r>
              <a:rPr lang="es-ES" sz="2400" b="1" i="1" dirty="0">
                <a:latin typeface="+mj-lt"/>
              </a:rPr>
              <a:t>Oír no quiere decir que se entienda</a:t>
            </a:r>
          </a:p>
          <a:p>
            <a:pPr>
              <a:lnSpc>
                <a:spcPct val="200000"/>
              </a:lnSpc>
            </a:pPr>
            <a:r>
              <a:rPr lang="es-ES" sz="2400" b="1" i="1" dirty="0" smtClean="0">
                <a:latin typeface="+mj-lt"/>
              </a:rPr>
              <a:t>Entender, </a:t>
            </a:r>
            <a:r>
              <a:rPr lang="es-ES" sz="2400" b="1" i="1" dirty="0">
                <a:latin typeface="+mj-lt"/>
              </a:rPr>
              <a:t>no significa </a:t>
            </a:r>
            <a:r>
              <a:rPr lang="es-ES" sz="2400" b="1" i="1" dirty="0" smtClean="0">
                <a:latin typeface="+mj-lt"/>
              </a:rPr>
              <a:t>aceptar" </a:t>
            </a:r>
            <a:endParaRPr lang="es-ES" sz="2400" b="1" i="1" dirty="0">
              <a:latin typeface="+mj-lt"/>
            </a:endParaRPr>
          </a:p>
          <a:p>
            <a:pPr>
              <a:lnSpc>
                <a:spcPct val="200000"/>
              </a:lnSpc>
            </a:pPr>
            <a:r>
              <a:rPr lang="es-ES" sz="2400" b="1" i="1" dirty="0">
                <a:latin typeface="+mj-lt"/>
              </a:rPr>
              <a:t>Konrad Lorenz</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189" y="1310878"/>
            <a:ext cx="5187484" cy="4316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428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41711"/>
            <a:ext cx="11891683" cy="6574578"/>
          </a:xfrm>
        </p:spPr>
      </p:pic>
      <p:sp>
        <p:nvSpPr>
          <p:cNvPr id="2" name="Título 1"/>
          <p:cNvSpPr>
            <a:spLocks noGrp="1"/>
          </p:cNvSpPr>
          <p:nvPr>
            <p:ph type="title"/>
          </p:nvPr>
        </p:nvSpPr>
        <p:spPr>
          <a:xfrm>
            <a:off x="246185" y="2016370"/>
            <a:ext cx="11136923" cy="4103076"/>
          </a:xfrm>
        </p:spPr>
        <p:txBody>
          <a:bodyPr>
            <a:noAutofit/>
          </a:bodyPr>
          <a:lstStyle/>
          <a:p>
            <a:r>
              <a:rPr lang="pl-PL" sz="2000" b="1" dirty="0"/>
              <a:t/>
            </a:r>
            <a:br>
              <a:rPr lang="pl-PL" sz="2000" b="1" dirty="0"/>
            </a:br>
            <a:r>
              <a:rPr lang="pl-PL" sz="2000" dirty="0"/>
              <a:t/>
            </a:r>
            <a:br>
              <a:rPr lang="pl-PL" sz="2000" dirty="0"/>
            </a:br>
            <a:r>
              <a:rPr lang="pl-PL" sz="2000" dirty="0"/>
              <a:t/>
            </a:r>
            <a:br>
              <a:rPr lang="pl-PL" sz="2000" dirty="0"/>
            </a:br>
            <a:r>
              <a:rPr lang="pl-PL" sz="2000" dirty="0"/>
              <a:t/>
            </a:r>
            <a:br>
              <a:rPr lang="pl-PL" sz="2000" dirty="0"/>
            </a:br>
            <a:endParaRPr lang="es-ES" sz="2000" b="1" dirty="0">
              <a:solidFill>
                <a:srgbClr val="0070C0"/>
              </a:solidFill>
              <a:latin typeface="Bebas" charset="0"/>
              <a:ea typeface="Bebas" charset="0"/>
              <a:cs typeface="Bebas" charset="0"/>
            </a:endParaRPr>
          </a:p>
        </p:txBody>
      </p:sp>
      <p:pic>
        <p:nvPicPr>
          <p:cNvPr id="2053" name="Picture 5" descr="C:\Users\lexio\AppData\Local\Microsoft\Windows\INetCache\IE\DTZHRB9C\Listening1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3318" y="0"/>
            <a:ext cx="3128682" cy="3913094"/>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454956" y="1466067"/>
            <a:ext cx="8798861" cy="5262979"/>
          </a:xfrm>
          <a:prstGeom prst="rect">
            <a:avLst/>
          </a:prstGeom>
        </p:spPr>
        <p:txBody>
          <a:bodyPr wrap="square">
            <a:spAutoFit/>
          </a:bodyPr>
          <a:lstStyle/>
          <a:p>
            <a:r>
              <a:rPr lang="es-ES" sz="2400" b="1" dirty="0">
                <a:latin typeface="+mj-lt"/>
              </a:rPr>
              <a:t>Escuchar vs. oír</a:t>
            </a:r>
          </a:p>
          <a:p>
            <a:endParaRPr lang="es-ES" sz="2400" dirty="0">
              <a:latin typeface="+mj-lt"/>
            </a:endParaRPr>
          </a:p>
          <a:p>
            <a:r>
              <a:rPr lang="es-ES" sz="2400" b="1" dirty="0">
                <a:latin typeface="+mj-lt"/>
              </a:rPr>
              <a:t>Escuchar y oír </a:t>
            </a:r>
            <a:r>
              <a:rPr lang="es-ES" sz="2400" dirty="0">
                <a:latin typeface="+mj-lt"/>
              </a:rPr>
              <a:t>son dos conceptos diferentes.</a:t>
            </a:r>
          </a:p>
          <a:p>
            <a:endParaRPr lang="es-ES" sz="2400" dirty="0">
              <a:latin typeface="+mj-lt"/>
            </a:endParaRPr>
          </a:p>
          <a:p>
            <a:r>
              <a:rPr lang="es-ES" sz="2400" dirty="0">
                <a:latin typeface="+mj-lt"/>
              </a:rPr>
              <a:t>La </a:t>
            </a:r>
            <a:r>
              <a:rPr lang="es-ES" sz="2400" b="1" dirty="0">
                <a:latin typeface="+mj-lt"/>
              </a:rPr>
              <a:t>escucha </a:t>
            </a:r>
            <a:r>
              <a:rPr lang="es-ES" sz="2400" dirty="0">
                <a:latin typeface="+mj-lt"/>
              </a:rPr>
              <a:t>es una actividad activa cuyo objetivo es obtener el contenido de los sonidos recibidos previamente. Sin embargo, </a:t>
            </a:r>
            <a:r>
              <a:rPr lang="es-ES" sz="2400" b="1" dirty="0">
                <a:latin typeface="+mj-lt"/>
              </a:rPr>
              <a:t>la audición</a:t>
            </a:r>
            <a:r>
              <a:rPr lang="es-ES" sz="2400" dirty="0">
                <a:latin typeface="+mj-lt"/>
              </a:rPr>
              <a:t> es sólo un proceso fisiológico, que implica la recepción de sonidos del entorno.</a:t>
            </a:r>
          </a:p>
          <a:p>
            <a:endParaRPr lang="es-ES" sz="2400" dirty="0">
              <a:latin typeface="+mj-lt"/>
            </a:endParaRPr>
          </a:p>
          <a:p>
            <a:r>
              <a:rPr lang="es-ES" sz="2400" b="1" dirty="0">
                <a:latin typeface="+mj-lt"/>
              </a:rPr>
              <a:t>Escuchar</a:t>
            </a:r>
            <a:r>
              <a:rPr lang="es-ES" sz="2400" dirty="0">
                <a:latin typeface="+mj-lt"/>
              </a:rPr>
              <a:t> está relacionado con hacer algún esfuerzo y compromiso para entender y aceptar lo que se nos dice.</a:t>
            </a:r>
          </a:p>
          <a:p>
            <a:endParaRPr lang="es-ES" sz="2400" dirty="0">
              <a:latin typeface="+mj-lt"/>
            </a:endParaRPr>
          </a:p>
          <a:p>
            <a:r>
              <a:rPr lang="es-ES" sz="2400" dirty="0">
                <a:latin typeface="+mj-lt"/>
              </a:rPr>
              <a:t>La mayoría de las personas oyen sin quejarse, pero no se involucran en el proceso de escuchar. Simplemente no escuches.</a:t>
            </a:r>
          </a:p>
        </p:txBody>
      </p:sp>
    </p:spTree>
    <p:extLst>
      <p:ext uri="{BB962C8B-B14F-4D97-AF65-F5344CB8AC3E}">
        <p14:creationId xmlns:p14="http://schemas.microsoft.com/office/powerpoint/2010/main" val="2268153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9283" y="175846"/>
            <a:ext cx="11631706" cy="6574578"/>
          </a:xfrm>
        </p:spPr>
      </p:pic>
      <p:pic>
        <p:nvPicPr>
          <p:cNvPr id="11267" name="Picture 3" descr="C:\Users\lexio\AppData\Local\Microsoft\Windows\INetCache\IE\HA1I8GIQ\listen_C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8059" y="0"/>
            <a:ext cx="2173941" cy="217394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326868" y="1693641"/>
            <a:ext cx="11136923" cy="4438218"/>
          </a:xfrm>
        </p:spPr>
        <p:txBody>
          <a:bodyPr>
            <a:noAutofit/>
          </a:bodyPr>
          <a:lstStyle/>
          <a:p>
            <a:pPr>
              <a:lnSpc>
                <a:spcPct val="100000"/>
              </a:lnSpc>
            </a:pPr>
            <a:r>
              <a:rPr lang="pl-PL" sz="2000" b="1" dirty="0"/>
              <a:t/>
            </a:r>
            <a:br>
              <a:rPr lang="pl-PL" sz="2000" b="1" dirty="0"/>
            </a:br>
            <a:r>
              <a:rPr lang="pl-PL" sz="1800" dirty="0"/>
              <a:t/>
            </a:r>
            <a:br>
              <a:rPr lang="pl-PL" sz="1800" dirty="0"/>
            </a:br>
            <a:r>
              <a:rPr lang="es-ES" sz="2000" b="1" dirty="0"/>
              <a:t>Formas de escuchar:</a:t>
            </a:r>
            <a:br>
              <a:rPr lang="es-ES" sz="2000" b="1" dirty="0"/>
            </a:br>
            <a:r>
              <a:rPr lang="es-ES" sz="2000" dirty="0"/>
              <a:t/>
            </a:r>
            <a:br>
              <a:rPr lang="es-ES" sz="2000" dirty="0"/>
            </a:br>
            <a:r>
              <a:rPr lang="es-ES" sz="2000" b="1" dirty="0"/>
              <a:t>1. Audición cosmética </a:t>
            </a:r>
            <a:r>
              <a:rPr lang="es-ES" sz="2000" dirty="0"/>
              <a:t>- escucha fingida, teóricamente escuchamos a nuestro interlocutor, pero en realidad estamos mentalmente en otra parte. </a:t>
            </a:r>
            <a:br>
              <a:rPr lang="es-ES" sz="2000" dirty="0"/>
            </a:br>
            <a:r>
              <a:rPr lang="es-ES" sz="2000" b="1" dirty="0"/>
              <a:t>2. Escucha conversacional </a:t>
            </a:r>
            <a:r>
              <a:rPr lang="es-ES" sz="2000" dirty="0"/>
              <a:t>- nos dedicamos a la conversación, escuchamos, hablamos y pensamos. En este nivel, nos centramos en el orador y sus palabras, pero también en lo que decimos nosotros mismos. Este es un nivel diario normal de escuchar a otras personas.</a:t>
            </a:r>
            <a:br>
              <a:rPr lang="es-ES" sz="2000" dirty="0"/>
            </a:br>
            <a:r>
              <a:rPr lang="es-ES" sz="2000" b="1" dirty="0"/>
              <a:t>3. Escuchar activamente </a:t>
            </a:r>
            <a:r>
              <a:rPr lang="es-ES" sz="2000" dirty="0"/>
              <a:t>- nos centramos en lo que la otra persona está diciendo, le prestamos especial atención. Gastamos más esfuerzo en escuchar que en hablar. Estamos hablando del 60% de las veces, el 40% habla. Tratamos de mantenernos enfocados en las palabras de la persona con la que hablamos y entender activamente lo que está diciendo y lo que está tratando de comunicarnos.</a:t>
            </a:r>
            <a:br>
              <a:rPr lang="es-ES" sz="2000" dirty="0"/>
            </a:br>
            <a:r>
              <a:rPr lang="es-ES" sz="2000" b="1" dirty="0"/>
              <a:t>4. </a:t>
            </a:r>
            <a:r>
              <a:rPr lang="es-ES" sz="2000" b="1" dirty="0" smtClean="0"/>
              <a:t>Escuchar en profundidad</a:t>
            </a:r>
            <a:r>
              <a:rPr lang="es-ES" sz="2000" b="1" dirty="0"/>
              <a:t>, </a:t>
            </a:r>
            <a:r>
              <a:rPr lang="es-ES" sz="2000" dirty="0"/>
              <a:t>nos enfocamos mucho menos en nosotros mismos que en el entrevistador. El mensaje del oyente está completamente enfocado en la persona que llama. El oyente apenas tiene el sentimiento o la conciencia de su propia persona.</a:t>
            </a:r>
            <a:endParaRPr lang="es-ES" sz="2000" dirty="0">
              <a:solidFill>
                <a:srgbClr val="0070C0"/>
              </a:solidFill>
              <a:latin typeface="Bebas" charset="0"/>
              <a:ea typeface="Bebas" charset="0"/>
              <a:cs typeface="Bebas" charset="0"/>
            </a:endParaRPr>
          </a:p>
        </p:txBody>
      </p:sp>
    </p:spTree>
    <p:extLst>
      <p:ext uri="{BB962C8B-B14F-4D97-AF65-F5344CB8AC3E}">
        <p14:creationId xmlns:p14="http://schemas.microsoft.com/office/powerpoint/2010/main" val="2442989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2213931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rostokąt 5"/>
          <p:cNvSpPr/>
          <p:nvPr/>
        </p:nvSpPr>
        <p:spPr>
          <a:xfrm>
            <a:off x="9305365" y="952047"/>
            <a:ext cx="2783541" cy="1070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484095" y="2173959"/>
            <a:ext cx="3325906" cy="11654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p:cNvSpPr/>
          <p:nvPr/>
        </p:nvSpPr>
        <p:spPr>
          <a:xfrm>
            <a:off x="7794812" y="3639671"/>
            <a:ext cx="2783541" cy="11654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p:cNvSpPr/>
          <p:nvPr/>
        </p:nvSpPr>
        <p:spPr>
          <a:xfrm>
            <a:off x="2245659" y="4957483"/>
            <a:ext cx="2783541" cy="11654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9305365" y="946658"/>
            <a:ext cx="2783541" cy="1200329"/>
          </a:xfrm>
          <a:prstGeom prst="rect">
            <a:avLst/>
          </a:prstGeom>
        </p:spPr>
        <p:txBody>
          <a:bodyPr wrap="square">
            <a:spAutoFit/>
          </a:bodyPr>
          <a:lstStyle/>
          <a:p>
            <a:r>
              <a:rPr lang="es-ES" dirty="0"/>
              <a:t>Si parece estar escuchando, no lo está haciendo realmente. De hecho, estoy pensando en otro lugar</a:t>
            </a:r>
          </a:p>
        </p:txBody>
      </p:sp>
      <p:sp>
        <p:nvSpPr>
          <p:cNvPr id="11" name="Prostokąt 10"/>
          <p:cNvSpPr/>
          <p:nvPr/>
        </p:nvSpPr>
        <p:spPr>
          <a:xfrm>
            <a:off x="484095" y="2295000"/>
            <a:ext cx="3429001" cy="1200329"/>
          </a:xfrm>
          <a:prstGeom prst="rect">
            <a:avLst/>
          </a:prstGeom>
        </p:spPr>
        <p:txBody>
          <a:bodyPr wrap="square">
            <a:spAutoFit/>
          </a:bodyPr>
          <a:lstStyle/>
          <a:p>
            <a:r>
              <a:rPr lang="es-ES" dirty="0"/>
              <a:t>Estoy participando en la conversación:</a:t>
            </a:r>
          </a:p>
          <a:p>
            <a:r>
              <a:rPr lang="es-ES" dirty="0"/>
              <a:t>Escucho, digo, pienso...</a:t>
            </a:r>
          </a:p>
          <a:p>
            <a:r>
              <a:rPr lang="es-ES" dirty="0"/>
              <a:t>Escucho, digo, pienso...</a:t>
            </a:r>
          </a:p>
        </p:txBody>
      </p:sp>
      <p:sp>
        <p:nvSpPr>
          <p:cNvPr id="12" name="Prostokąt 11"/>
          <p:cNvSpPr/>
          <p:nvPr/>
        </p:nvSpPr>
        <p:spPr>
          <a:xfrm>
            <a:off x="8005382" y="3709592"/>
            <a:ext cx="2362400" cy="1200329"/>
          </a:xfrm>
          <a:prstGeom prst="rect">
            <a:avLst/>
          </a:prstGeom>
        </p:spPr>
        <p:txBody>
          <a:bodyPr wrap="square">
            <a:spAutoFit/>
          </a:bodyPr>
          <a:lstStyle/>
          <a:p>
            <a:r>
              <a:rPr lang="es-ES" dirty="0"/>
              <a:t>Me concentro en lo que dices, le presto atención, registro los hechos.</a:t>
            </a:r>
          </a:p>
        </p:txBody>
      </p:sp>
      <p:sp>
        <p:nvSpPr>
          <p:cNvPr id="13" name="Prostokąt 12"/>
          <p:cNvSpPr/>
          <p:nvPr/>
        </p:nvSpPr>
        <p:spPr>
          <a:xfrm>
            <a:off x="2666642" y="5078524"/>
            <a:ext cx="1941573" cy="1200329"/>
          </a:xfrm>
          <a:prstGeom prst="rect">
            <a:avLst/>
          </a:prstGeom>
        </p:spPr>
        <p:txBody>
          <a:bodyPr wrap="square">
            <a:spAutoFit/>
          </a:bodyPr>
          <a:lstStyle/>
          <a:p>
            <a:r>
              <a:rPr lang="es-ES" dirty="0"/>
              <a:t>Me concentro más en el interlocutor que en mí mismo.</a:t>
            </a:r>
          </a:p>
          <a:p>
            <a:endParaRPr lang="pl-PL" dirty="0"/>
          </a:p>
        </p:txBody>
      </p:sp>
    </p:spTree>
    <p:extLst>
      <p:ext uri="{BB962C8B-B14F-4D97-AF65-F5344CB8AC3E}">
        <p14:creationId xmlns:p14="http://schemas.microsoft.com/office/powerpoint/2010/main" val="1810174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525" y="0"/>
            <a:ext cx="12261525" cy="6858000"/>
          </a:xfrm>
        </p:spPr>
      </p:pic>
      <p:sp>
        <p:nvSpPr>
          <p:cNvPr id="16" name="Marcador de texto 2"/>
          <p:cNvSpPr txBox="1">
            <a:spLocks/>
          </p:cNvSpPr>
          <p:nvPr/>
        </p:nvSpPr>
        <p:spPr bwMode="auto">
          <a:xfrm>
            <a:off x="292022" y="1362356"/>
            <a:ext cx="11172093" cy="35920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es-ES" sz="2000" dirty="0">
                <a:latin typeface="+mj-lt"/>
              </a:rPr>
              <a:t>La escucha activa es extremadamente importante durante las reuniones de equipo y las conversaciones de negocios, especialmente </a:t>
            </a:r>
            <a:r>
              <a:rPr lang="es-ES" sz="2000" dirty="0" smtClean="0">
                <a:latin typeface="+mj-lt"/>
              </a:rPr>
              <a:t>en el rol de gerente</a:t>
            </a:r>
            <a:r>
              <a:rPr lang="es-ES" sz="2000" dirty="0">
                <a:latin typeface="+mj-lt"/>
              </a:rPr>
              <a:t>. Durante reuniones más largas, cuando se habla con unas pocas personas, es extremadamente importante permanecer concentrado y escuchar a todos los interesados.</a:t>
            </a:r>
          </a:p>
          <a:p>
            <a:pPr>
              <a:lnSpc>
                <a:spcPct val="150000"/>
              </a:lnSpc>
            </a:pPr>
            <a:r>
              <a:rPr lang="es-ES" sz="2000" dirty="0">
                <a:latin typeface="+mj-lt"/>
              </a:rPr>
              <a:t>Siguiendo el pensamiento de las personas con las que hablamos, la apertura a sus puntos de vista y emociones nos permite reunir conocimientos de manera efectiva, lograr mejores resultados en el trabajo y construir relaciones valiosas. Y a pesar de las apariencias, no es nada fácil. </a:t>
            </a:r>
            <a:endParaRPr lang="pl-PL" sz="2000" dirty="0">
              <a:latin typeface="+mj-lt"/>
            </a:endParaRPr>
          </a:p>
        </p:txBody>
      </p:sp>
      <p:pic>
        <p:nvPicPr>
          <p:cNvPr id="2" name="Picture 2" descr="C:\Users\lexio\AppData\Local\Microsoft\Windows\INetCache\IE\DTZHRB9C\d06b4169de4713299a2feb68b49beb7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072" y="4576343"/>
            <a:ext cx="4310903" cy="2048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898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 y="40340"/>
            <a:ext cx="12152244" cy="6796878"/>
          </a:xfrm>
          <a:prstGeom prst="rect">
            <a:avLst/>
          </a:prstGeom>
        </p:spPr>
      </p:pic>
      <p:sp>
        <p:nvSpPr>
          <p:cNvPr id="25604" name="Título 1"/>
          <p:cNvSpPr>
            <a:spLocks noGrp="1"/>
          </p:cNvSpPr>
          <p:nvPr>
            <p:ph type="title" idx="4294967295"/>
          </p:nvPr>
        </p:nvSpPr>
        <p:spPr>
          <a:xfrm>
            <a:off x="349625" y="1779881"/>
            <a:ext cx="10195378" cy="1003659"/>
          </a:xfrm>
        </p:spPr>
        <p:txBody>
          <a:bodyPr>
            <a:noAutofit/>
          </a:bodyPr>
          <a:lstStyle/>
          <a:p>
            <a:r>
              <a:rPr lang="pl-PL" sz="2400" dirty="0"/>
              <a:t/>
            </a:r>
            <a:br>
              <a:rPr lang="pl-PL" sz="2400" dirty="0"/>
            </a:br>
            <a:r>
              <a:rPr lang="pl-PL" altLang="es-ES" sz="2400" b="1" dirty="0"/>
              <a:t/>
            </a:r>
            <a:br>
              <a:rPr lang="pl-PL" altLang="es-ES" sz="2400" b="1" dirty="0"/>
            </a:br>
            <a:endParaRPr lang="pl-PL" altLang="es-ES" sz="2400" b="1" dirty="0"/>
          </a:p>
        </p:txBody>
      </p:sp>
      <p:sp>
        <p:nvSpPr>
          <p:cNvPr id="25605" name="Marcador de texto 2"/>
          <p:cNvSpPr>
            <a:spLocks noGrp="1"/>
          </p:cNvSpPr>
          <p:nvPr>
            <p:ph type="body" sz="half" idx="4294967295"/>
          </p:nvPr>
        </p:nvSpPr>
        <p:spPr>
          <a:xfrm>
            <a:off x="415135" y="1569629"/>
            <a:ext cx="9425354" cy="3980350"/>
          </a:xfrm>
        </p:spPr>
        <p:txBody>
          <a:bodyPr>
            <a:noAutofit/>
          </a:bodyPr>
          <a:lstStyle/>
          <a:p>
            <a:pPr marL="0" indent="0">
              <a:lnSpc>
                <a:spcPct val="150000"/>
              </a:lnSpc>
              <a:buNone/>
            </a:pPr>
            <a:r>
              <a:rPr lang="pl-PL" sz="2400" dirty="0"/>
              <a:t>   </a:t>
            </a:r>
            <a:endParaRPr lang="en-US" altLang="es-ES" sz="2400" dirty="0"/>
          </a:p>
        </p:txBody>
      </p:sp>
      <p:pic>
        <p:nvPicPr>
          <p:cNvPr id="102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871" y="1600198"/>
            <a:ext cx="8068235" cy="4733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3918" y="40340"/>
            <a:ext cx="219075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ostokąt 1"/>
          <p:cNvSpPr/>
          <p:nvPr/>
        </p:nvSpPr>
        <p:spPr>
          <a:xfrm>
            <a:off x="1344706" y="3872753"/>
            <a:ext cx="1438835" cy="457200"/>
          </a:xfrm>
          <a:prstGeom prst="rect">
            <a:avLst/>
          </a:prstGeom>
          <a:solidFill>
            <a:srgbClr val="43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Escucha activa</a:t>
            </a:r>
          </a:p>
        </p:txBody>
      </p:sp>
      <p:sp>
        <p:nvSpPr>
          <p:cNvPr id="8" name="Prostokąt 7"/>
          <p:cNvSpPr/>
          <p:nvPr/>
        </p:nvSpPr>
        <p:spPr>
          <a:xfrm>
            <a:off x="4468906" y="2189942"/>
            <a:ext cx="1461247" cy="457200"/>
          </a:xfrm>
          <a:prstGeom prst="rect">
            <a:avLst/>
          </a:prstGeom>
          <a:solidFill>
            <a:srgbClr val="43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I</a:t>
            </a:r>
            <a:r>
              <a:rPr lang="pl-PL" dirty="0"/>
              <a:t>nteresante</a:t>
            </a:r>
          </a:p>
        </p:txBody>
      </p:sp>
      <p:sp>
        <p:nvSpPr>
          <p:cNvPr id="9" name="Prostokąt 8"/>
          <p:cNvSpPr/>
          <p:nvPr/>
        </p:nvSpPr>
        <p:spPr>
          <a:xfrm>
            <a:off x="4468906" y="3934381"/>
            <a:ext cx="1340223" cy="457200"/>
          </a:xfrm>
          <a:prstGeom prst="rect">
            <a:avLst/>
          </a:prstGeom>
          <a:solidFill>
            <a:srgbClr val="43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C</a:t>
            </a:r>
            <a:r>
              <a:rPr lang="pl-PL" sz="1400" b="1" dirty="0"/>
              <a:t>onciencia</a:t>
            </a:r>
          </a:p>
        </p:txBody>
      </p:sp>
      <p:sp>
        <p:nvSpPr>
          <p:cNvPr id="10" name="Prostokąt 9"/>
          <p:cNvSpPr/>
          <p:nvPr/>
        </p:nvSpPr>
        <p:spPr>
          <a:xfrm>
            <a:off x="4529417" y="5565957"/>
            <a:ext cx="1340223" cy="457200"/>
          </a:xfrm>
          <a:prstGeom prst="rect">
            <a:avLst/>
          </a:prstGeom>
          <a:solidFill>
            <a:srgbClr val="43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t>Acuerdo</a:t>
            </a:r>
          </a:p>
        </p:txBody>
      </p:sp>
      <p:sp>
        <p:nvSpPr>
          <p:cNvPr id="11" name="Prostokąt 10"/>
          <p:cNvSpPr/>
          <p:nvPr/>
        </p:nvSpPr>
        <p:spPr>
          <a:xfrm>
            <a:off x="7283824" y="1773890"/>
            <a:ext cx="1340223" cy="457200"/>
          </a:xfrm>
          <a:prstGeom prst="rect">
            <a:avLst/>
          </a:prstGeom>
          <a:solidFill>
            <a:srgbClr val="43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t>Lenguaje corporal</a:t>
            </a:r>
          </a:p>
        </p:txBody>
      </p:sp>
      <p:sp>
        <p:nvSpPr>
          <p:cNvPr id="12" name="Prostokąt 11"/>
          <p:cNvSpPr/>
          <p:nvPr/>
        </p:nvSpPr>
        <p:spPr>
          <a:xfrm>
            <a:off x="7283824" y="2541487"/>
            <a:ext cx="1340223" cy="457200"/>
          </a:xfrm>
          <a:prstGeom prst="rect">
            <a:avLst/>
          </a:prstGeom>
          <a:solidFill>
            <a:srgbClr val="43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t>Preguntas y Respuestas</a:t>
            </a:r>
          </a:p>
        </p:txBody>
      </p:sp>
      <p:sp>
        <p:nvSpPr>
          <p:cNvPr id="13" name="Prostokąt 12"/>
          <p:cNvSpPr/>
          <p:nvPr/>
        </p:nvSpPr>
        <p:spPr>
          <a:xfrm>
            <a:off x="7357783" y="3317756"/>
            <a:ext cx="1340223" cy="457200"/>
          </a:xfrm>
          <a:prstGeom prst="rect">
            <a:avLst/>
          </a:prstGeom>
          <a:solidFill>
            <a:srgbClr val="43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t>Parafrasear</a:t>
            </a:r>
          </a:p>
        </p:txBody>
      </p:sp>
      <p:sp>
        <p:nvSpPr>
          <p:cNvPr id="14" name="Prostokąt 13"/>
          <p:cNvSpPr/>
          <p:nvPr/>
        </p:nvSpPr>
        <p:spPr>
          <a:xfrm>
            <a:off x="7283822" y="4074454"/>
            <a:ext cx="1414183" cy="457200"/>
          </a:xfrm>
          <a:prstGeom prst="rect">
            <a:avLst/>
          </a:prstGeom>
          <a:solidFill>
            <a:srgbClr val="43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t>Reflexión</a:t>
            </a:r>
          </a:p>
        </p:txBody>
      </p:sp>
      <p:sp>
        <p:nvSpPr>
          <p:cNvPr id="15" name="Prostokąt 14"/>
          <p:cNvSpPr/>
          <p:nvPr/>
        </p:nvSpPr>
        <p:spPr>
          <a:xfrm>
            <a:off x="7320801" y="4818522"/>
            <a:ext cx="1340223" cy="457200"/>
          </a:xfrm>
          <a:prstGeom prst="rect">
            <a:avLst/>
          </a:prstGeom>
          <a:solidFill>
            <a:srgbClr val="43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t>Preguntas y Respuestas</a:t>
            </a:r>
          </a:p>
        </p:txBody>
      </p:sp>
      <p:sp>
        <p:nvSpPr>
          <p:cNvPr id="16" name="Prostokąt 15"/>
          <p:cNvSpPr/>
          <p:nvPr/>
        </p:nvSpPr>
        <p:spPr>
          <a:xfrm>
            <a:off x="7357783" y="5531208"/>
            <a:ext cx="1340223" cy="457200"/>
          </a:xfrm>
          <a:prstGeom prst="rect">
            <a:avLst/>
          </a:prstGeom>
          <a:solidFill>
            <a:srgbClr val="43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t>Ajustes</a:t>
            </a:r>
          </a:p>
        </p:txBody>
      </p:sp>
    </p:spTree>
    <p:extLst>
      <p:ext uri="{BB962C8B-B14F-4D97-AF65-F5344CB8AC3E}">
        <p14:creationId xmlns:p14="http://schemas.microsoft.com/office/powerpoint/2010/main" val="3970493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592" y="0"/>
            <a:ext cx="12152244" cy="6796878"/>
          </a:xfrm>
          <a:prstGeom prst="rect">
            <a:avLst/>
          </a:prstGeom>
        </p:spPr>
      </p:pic>
      <p:sp>
        <p:nvSpPr>
          <p:cNvPr id="25604" name="Título 1"/>
          <p:cNvSpPr>
            <a:spLocks noGrp="1"/>
          </p:cNvSpPr>
          <p:nvPr>
            <p:ph type="title" idx="4294967295"/>
          </p:nvPr>
        </p:nvSpPr>
        <p:spPr>
          <a:xfrm>
            <a:off x="349625" y="1779881"/>
            <a:ext cx="10195378" cy="1003659"/>
          </a:xfrm>
        </p:spPr>
        <p:txBody>
          <a:bodyPr>
            <a:noAutofit/>
          </a:bodyPr>
          <a:lstStyle/>
          <a:p>
            <a:r>
              <a:rPr lang="pl-PL" sz="2400" dirty="0"/>
              <a:t/>
            </a:r>
            <a:br>
              <a:rPr lang="pl-PL" sz="2400" dirty="0"/>
            </a:br>
            <a:r>
              <a:rPr lang="pl-PL" altLang="es-ES" sz="2400" b="1" dirty="0"/>
              <a:t/>
            </a:r>
            <a:br>
              <a:rPr lang="pl-PL" altLang="es-ES" sz="2400" b="1" dirty="0"/>
            </a:br>
            <a:endParaRPr lang="pl-PL" altLang="es-ES" sz="2400" b="1" dirty="0"/>
          </a:p>
        </p:txBody>
      </p:sp>
      <p:sp>
        <p:nvSpPr>
          <p:cNvPr id="25605" name="Marcador de texto 2"/>
          <p:cNvSpPr>
            <a:spLocks noGrp="1"/>
          </p:cNvSpPr>
          <p:nvPr>
            <p:ph type="body" sz="half" idx="4294967295"/>
          </p:nvPr>
        </p:nvSpPr>
        <p:spPr>
          <a:xfrm>
            <a:off x="174813" y="1569628"/>
            <a:ext cx="12017188" cy="4831171"/>
          </a:xfrm>
        </p:spPr>
        <p:txBody>
          <a:bodyPr>
            <a:noAutofit/>
          </a:bodyPr>
          <a:lstStyle/>
          <a:p>
            <a:pPr marL="0" indent="0">
              <a:buNone/>
            </a:pPr>
            <a:r>
              <a:rPr lang="es-ES" altLang="es-ES" sz="1800" b="1" dirty="0">
                <a:latin typeface="+mj-lt"/>
              </a:rPr>
              <a:t>1. El interés del oyente </a:t>
            </a:r>
            <a:r>
              <a:rPr lang="es-ES" altLang="es-ES" sz="1800" dirty="0">
                <a:latin typeface="+mj-lt"/>
              </a:rPr>
              <a:t>debe ser constante durante la conversación, puede manifestarse en el lenguaje corporal, gestos, voz, preguntas.</a:t>
            </a:r>
          </a:p>
          <a:p>
            <a:pPr marL="0" indent="0">
              <a:buNone/>
            </a:pPr>
            <a:r>
              <a:rPr lang="es-ES" altLang="es-ES" sz="1800" dirty="0">
                <a:latin typeface="+mj-lt"/>
              </a:rPr>
              <a:t>  Las señales de interés pueden ser:</a:t>
            </a:r>
          </a:p>
          <a:p>
            <a:pPr marL="0" indent="0">
              <a:buNone/>
            </a:pPr>
            <a:r>
              <a:rPr lang="es-ES" altLang="es-ES" sz="1800" dirty="0">
                <a:latin typeface="+mj-lt"/>
              </a:rPr>
              <a:t>- Mantener el contacto visual</a:t>
            </a:r>
          </a:p>
          <a:p>
            <a:pPr marL="0" indent="0">
              <a:buNone/>
            </a:pPr>
            <a:r>
              <a:rPr lang="es-ES" altLang="es-ES" sz="1800" dirty="0">
                <a:latin typeface="+mj-lt"/>
              </a:rPr>
              <a:t>- Ligera inclinación hacia el interlocutor</a:t>
            </a:r>
          </a:p>
          <a:p>
            <a:pPr marL="0" indent="0">
              <a:buNone/>
            </a:pPr>
            <a:r>
              <a:rPr lang="es-ES" altLang="es-ES" sz="1800" dirty="0">
                <a:latin typeface="+mj-lt"/>
              </a:rPr>
              <a:t>- Asintiendo, aprobando,</a:t>
            </a:r>
          </a:p>
          <a:p>
            <a:pPr marL="0" indent="0">
              <a:buNone/>
            </a:pPr>
            <a:r>
              <a:rPr lang="es-ES" altLang="es-ES" sz="1800" dirty="0">
                <a:latin typeface="+mj-lt"/>
              </a:rPr>
              <a:t>- Confirmar la comprensión del curso de la conversación</a:t>
            </a:r>
          </a:p>
          <a:p>
            <a:pPr marL="0" indent="0">
              <a:buNone/>
            </a:pPr>
            <a:r>
              <a:rPr lang="es-ES" altLang="es-ES" sz="1800" dirty="0">
                <a:latin typeface="+mj-lt"/>
              </a:rPr>
              <a:t>- No interrumpir</a:t>
            </a:r>
          </a:p>
          <a:p>
            <a:pPr marL="0" indent="0">
              <a:buNone/>
            </a:pPr>
            <a:r>
              <a:rPr lang="es-ES" altLang="es-ES" sz="1800" b="1" dirty="0">
                <a:latin typeface="+mj-lt"/>
              </a:rPr>
              <a:t>2. La comprensión de las palabras </a:t>
            </a:r>
            <a:r>
              <a:rPr lang="es-ES" altLang="es-ES" sz="1800" dirty="0">
                <a:latin typeface="+mj-lt"/>
              </a:rPr>
              <a:t>del oyente se puede indicar, entre otras cosas, haciendo preguntas precisas y abiertas, </a:t>
            </a:r>
            <a:r>
              <a:rPr lang="es-ES" altLang="es-ES" sz="1800" dirty="0" smtClean="0">
                <a:latin typeface="+mj-lt"/>
              </a:rPr>
              <a:t>parafraseando </a:t>
            </a:r>
            <a:r>
              <a:rPr lang="es-ES" altLang="es-ES" sz="1800" dirty="0">
                <a:latin typeface="+mj-lt"/>
              </a:rPr>
              <a:t>y </a:t>
            </a:r>
            <a:r>
              <a:rPr lang="es-ES" altLang="es-ES" sz="1800" dirty="0" smtClean="0">
                <a:latin typeface="+mj-lt"/>
              </a:rPr>
              <a:t>haciendo reflexiones</a:t>
            </a:r>
            <a:r>
              <a:rPr lang="es-ES" altLang="es-ES" sz="1800" dirty="0">
                <a:latin typeface="+mj-lt"/>
              </a:rPr>
              <a:t>.</a:t>
            </a:r>
          </a:p>
          <a:p>
            <a:pPr marL="0" indent="0">
              <a:buNone/>
            </a:pPr>
            <a:r>
              <a:rPr lang="es-ES" altLang="es-ES" sz="1800" dirty="0">
                <a:latin typeface="+mj-lt"/>
              </a:rPr>
              <a:t>Ambos tienen por objeto garantizar que las palabras del interlocutor sean bien comprendidas.</a:t>
            </a:r>
          </a:p>
        </p:txBody>
      </p:sp>
      <p:pic>
        <p:nvPicPr>
          <p:cNvPr id="9217" name="Picture 1" descr="C:\Users\lexio\AppData\Local\Microsoft\Windows\INetCache\IE\QZB9TLB2\5058378176_f837887fb0_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6680" y="2190255"/>
            <a:ext cx="4398165" cy="2139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660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0"/>
            <a:ext cx="12152244" cy="6796878"/>
          </a:xfrm>
          <a:prstGeom prst="rect">
            <a:avLst/>
          </a:prstGeom>
        </p:spPr>
      </p:pic>
      <p:sp>
        <p:nvSpPr>
          <p:cNvPr id="28676" name="Marcador de texto 2"/>
          <p:cNvSpPr>
            <a:spLocks noGrp="1"/>
          </p:cNvSpPr>
          <p:nvPr>
            <p:ph type="body" sz="half" idx="4294967295"/>
          </p:nvPr>
        </p:nvSpPr>
        <p:spPr>
          <a:xfrm>
            <a:off x="323763" y="1976718"/>
            <a:ext cx="9788425" cy="3482788"/>
          </a:xfrm>
        </p:spPr>
        <p:txBody>
          <a:bodyPr>
            <a:noAutofit/>
          </a:bodyPr>
          <a:lstStyle/>
          <a:p>
            <a:pPr marL="112713" indent="0">
              <a:spcBef>
                <a:spcPts val="200"/>
              </a:spcBef>
              <a:buNone/>
            </a:pPr>
            <a:r>
              <a:rPr lang="es-ES" sz="2000" b="1" dirty="0">
                <a:latin typeface="+mj-lt"/>
              </a:rPr>
              <a:t>3. La comprensión </a:t>
            </a:r>
            <a:r>
              <a:rPr lang="es-ES" sz="2000" dirty="0">
                <a:latin typeface="+mj-lt"/>
              </a:rPr>
              <a:t>consiste en </a:t>
            </a:r>
            <a:r>
              <a:rPr lang="es-ES" sz="2000" b="1" dirty="0">
                <a:latin typeface="+mj-lt"/>
              </a:rPr>
              <a:t>sintonizar</a:t>
            </a:r>
            <a:r>
              <a:rPr lang="es-ES" sz="2000" dirty="0">
                <a:latin typeface="+mj-lt"/>
              </a:rPr>
              <a:t> al oyente con su interlocutor.</a:t>
            </a:r>
          </a:p>
          <a:p>
            <a:pPr marL="112713" indent="0">
              <a:spcBef>
                <a:spcPts val="200"/>
              </a:spcBef>
              <a:buNone/>
            </a:pPr>
            <a:r>
              <a:rPr lang="es-ES" sz="2000" dirty="0">
                <a:latin typeface="+mj-lt"/>
              </a:rPr>
              <a:t> </a:t>
            </a:r>
          </a:p>
          <a:p>
            <a:pPr marL="112713" indent="0">
              <a:spcBef>
                <a:spcPts val="200"/>
              </a:spcBef>
              <a:buNone/>
            </a:pPr>
            <a:r>
              <a:rPr lang="es-ES" sz="2000" dirty="0">
                <a:latin typeface="+mj-lt"/>
              </a:rPr>
              <a:t>  La manifestación del ajuste puede ser:</a:t>
            </a:r>
          </a:p>
          <a:p>
            <a:pPr marL="112713" indent="0">
              <a:spcBef>
                <a:spcPts val="200"/>
              </a:spcBef>
              <a:buNone/>
            </a:pPr>
            <a:endParaRPr lang="es-ES" sz="2000" dirty="0">
              <a:latin typeface="+mj-lt"/>
            </a:endParaRPr>
          </a:p>
          <a:p>
            <a:pPr marL="112713" indent="0">
              <a:spcBef>
                <a:spcPts val="200"/>
              </a:spcBef>
              <a:buNone/>
            </a:pPr>
            <a:r>
              <a:rPr lang="es-ES" sz="2000" dirty="0">
                <a:latin typeface="+mj-lt"/>
              </a:rPr>
              <a:t>- Usar un vocabulario similar al utilizado por el oyente</a:t>
            </a:r>
          </a:p>
          <a:p>
            <a:pPr marL="112713" indent="0">
              <a:spcBef>
                <a:spcPts val="200"/>
              </a:spcBef>
              <a:buNone/>
            </a:pPr>
            <a:r>
              <a:rPr lang="es-ES" sz="2000" dirty="0">
                <a:latin typeface="+mj-lt"/>
              </a:rPr>
              <a:t>- Controlar el ritmo y el volumen de la conversación para imitar en cierta medida el tono del orador.</a:t>
            </a:r>
          </a:p>
          <a:p>
            <a:pPr marL="112713" indent="0">
              <a:spcBef>
                <a:spcPts val="200"/>
              </a:spcBef>
              <a:buNone/>
            </a:pPr>
            <a:r>
              <a:rPr lang="es-ES" sz="2000" dirty="0">
                <a:latin typeface="+mj-lt"/>
              </a:rPr>
              <a:t>- Tomar una postura corporal y realizar gestos similares a los realizados por una persona, imagen en el espejo.</a:t>
            </a:r>
          </a:p>
          <a:p>
            <a:pPr marL="112713" indent="0">
              <a:spcBef>
                <a:spcPts val="200"/>
              </a:spcBef>
              <a:buNone/>
            </a:pPr>
            <a:r>
              <a:rPr lang="es-ES" sz="2000" dirty="0">
                <a:latin typeface="+mj-lt"/>
              </a:rPr>
              <a:t>- Buscar experiencias y creencias compartidas y hablar de ellas</a:t>
            </a:r>
          </a:p>
          <a:p>
            <a:pPr marL="112713" indent="0">
              <a:spcBef>
                <a:spcPts val="200"/>
              </a:spcBef>
              <a:buNone/>
            </a:pPr>
            <a:r>
              <a:rPr lang="es-ES" sz="2000" dirty="0">
                <a:latin typeface="+mj-lt"/>
              </a:rPr>
              <a:t>- Tratar </a:t>
            </a:r>
            <a:r>
              <a:rPr lang="es-ES" sz="2000" dirty="0" smtClean="0">
                <a:latin typeface="+mj-lt"/>
              </a:rPr>
              <a:t>la empatía</a:t>
            </a:r>
            <a:endParaRPr lang="es-ES" sz="2000" dirty="0">
              <a:latin typeface="+mj-lt"/>
            </a:endParaRPr>
          </a:p>
        </p:txBody>
      </p:sp>
      <p:pic>
        <p:nvPicPr>
          <p:cNvPr id="9" name="Picture 4" descr="C:\Users\lexio\AppData\Local\Microsoft\Windows\INetCache\IE\DTZHRB9C\Young-Man-Listening_Empathy_Prosocial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4682" y="0"/>
            <a:ext cx="2967318" cy="300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616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756" y="61122"/>
            <a:ext cx="12152244" cy="6796878"/>
          </a:xfrm>
        </p:spPr>
      </p:pic>
      <p:sp>
        <p:nvSpPr>
          <p:cNvPr id="18" name="Text Box 6"/>
          <p:cNvSpPr txBox="1">
            <a:spLocks noChangeArrowheads="1"/>
          </p:cNvSpPr>
          <p:nvPr/>
        </p:nvSpPr>
        <p:spPr bwMode="auto">
          <a:xfrm>
            <a:off x="900113" y="3068638"/>
            <a:ext cx="2447925" cy="36671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s-ES_tradnl" altLang="es-ES" sz="1800" b="0" i="0" u="none" strike="noStrike" kern="0" cap="none" spc="0" normalizeH="0" baseline="0" noProof="0">
              <a:ln>
                <a:noFill/>
              </a:ln>
              <a:solidFill>
                <a:srgbClr val="000000"/>
              </a:solidFill>
              <a:effectLst/>
              <a:uLnTx/>
              <a:uFillTx/>
            </a:endParaRPr>
          </a:p>
        </p:txBody>
      </p:sp>
      <p:sp>
        <p:nvSpPr>
          <p:cNvPr id="26" name="Text Box 7"/>
          <p:cNvSpPr txBox="1">
            <a:spLocks noChangeArrowheads="1"/>
          </p:cNvSpPr>
          <p:nvPr/>
        </p:nvSpPr>
        <p:spPr bwMode="auto">
          <a:xfrm>
            <a:off x="294168" y="1525177"/>
            <a:ext cx="11858076" cy="9477979"/>
          </a:xfrm>
          <a:prstGeom prst="rect">
            <a:avLst/>
          </a:prstGeom>
          <a:noFill/>
          <a:ln w="9525">
            <a:noFill/>
            <a:miter lim="800000"/>
            <a:headEnd/>
            <a:tailEnd/>
          </a:ln>
        </p:spPr>
        <p:txBody>
          <a:bodyPr wrap="square">
            <a:spAutoFit/>
          </a:bodyPr>
          <a:lstStyle/>
          <a:p>
            <a:pPr algn="just">
              <a:lnSpc>
                <a:spcPct val="150000"/>
              </a:lnSpc>
              <a:spcBef>
                <a:spcPct val="50000"/>
              </a:spcBef>
            </a:pPr>
            <a:r>
              <a:rPr lang="es-ES" altLang="es-ES" sz="2400" b="1" dirty="0">
                <a:solidFill>
                  <a:srgbClr val="000000"/>
                </a:solidFill>
                <a:latin typeface="+mj-lt"/>
              </a:rPr>
              <a:t>L</a:t>
            </a:r>
            <a:r>
              <a:rPr lang="es-ES" altLang="es-ES" sz="1600" b="1" dirty="0">
                <a:solidFill>
                  <a:srgbClr val="000000"/>
                </a:solidFill>
                <a:latin typeface="+mj-lt"/>
              </a:rPr>
              <a:t>as técnicas de escucha activa </a:t>
            </a:r>
            <a:r>
              <a:rPr lang="es-ES" altLang="es-ES" sz="1600" dirty="0">
                <a:solidFill>
                  <a:srgbClr val="000000"/>
                </a:solidFill>
                <a:latin typeface="+mj-lt"/>
              </a:rPr>
              <a:t>son herramientas que le ayudan a entender y aceptar la posición del otro lado. Apoyan el proceso de acuerdo entre los interlocutores. Para entenderlo, tienes que escuchar. El propósito de utilizar estas técnicas es crear una atmósfera de confianza, seguridad y apertura. Un ambiente que favorece la conversación honesta. </a:t>
            </a:r>
          </a:p>
          <a:p>
            <a:pPr algn="just">
              <a:lnSpc>
                <a:spcPct val="150000"/>
              </a:lnSpc>
              <a:spcBef>
                <a:spcPct val="50000"/>
              </a:spcBef>
            </a:pPr>
            <a:r>
              <a:rPr lang="es-ES" altLang="es-ES" sz="1600" dirty="0">
                <a:solidFill>
                  <a:srgbClr val="000000"/>
                </a:solidFill>
                <a:latin typeface="+mj-lt"/>
              </a:rPr>
              <a:t>Estos son:</a:t>
            </a:r>
          </a:p>
          <a:p>
            <a:pPr marL="285750" indent="-285750" algn="just">
              <a:lnSpc>
                <a:spcPct val="150000"/>
              </a:lnSpc>
              <a:spcBef>
                <a:spcPct val="50000"/>
              </a:spcBef>
              <a:buFont typeface="Arial" panose="020B0604020202020204" pitchFamily="34" charset="0"/>
              <a:buChar char="•"/>
            </a:pPr>
            <a:r>
              <a:rPr lang="es-ES" altLang="es-ES" sz="1600" dirty="0">
                <a:solidFill>
                  <a:srgbClr val="000000"/>
                </a:solidFill>
                <a:latin typeface="+mj-lt"/>
              </a:rPr>
              <a:t>Parafrasear </a:t>
            </a:r>
          </a:p>
          <a:p>
            <a:pPr marL="285750" indent="-285750" algn="just">
              <a:lnSpc>
                <a:spcPct val="150000"/>
              </a:lnSpc>
              <a:spcBef>
                <a:spcPct val="50000"/>
              </a:spcBef>
              <a:buFont typeface="Arial" panose="020B0604020202020204" pitchFamily="34" charset="0"/>
              <a:buChar char="•"/>
            </a:pPr>
            <a:r>
              <a:rPr lang="es-ES" altLang="es-ES" sz="1600" dirty="0">
                <a:solidFill>
                  <a:srgbClr val="000000"/>
                </a:solidFill>
                <a:latin typeface="+mj-lt"/>
              </a:rPr>
              <a:t>Hacer preguntas</a:t>
            </a:r>
          </a:p>
          <a:p>
            <a:pPr marL="285750" indent="-285750" algn="just">
              <a:lnSpc>
                <a:spcPct val="150000"/>
              </a:lnSpc>
              <a:spcBef>
                <a:spcPct val="50000"/>
              </a:spcBef>
              <a:buFont typeface="Arial" panose="020B0604020202020204" pitchFamily="34" charset="0"/>
              <a:buChar char="•"/>
            </a:pPr>
            <a:r>
              <a:rPr lang="es-ES" altLang="es-ES" sz="1600" dirty="0">
                <a:solidFill>
                  <a:srgbClr val="000000"/>
                </a:solidFill>
                <a:latin typeface="+mj-lt"/>
              </a:rPr>
              <a:t>Reflexionar sobre los sentimientos</a:t>
            </a:r>
          </a:p>
          <a:p>
            <a:pPr marL="285750" indent="-285750" algn="just">
              <a:lnSpc>
                <a:spcPct val="150000"/>
              </a:lnSpc>
              <a:spcBef>
                <a:spcPct val="50000"/>
              </a:spcBef>
              <a:buFont typeface="Arial" panose="020B0604020202020204" pitchFamily="34" charset="0"/>
              <a:buChar char="•"/>
            </a:pPr>
            <a:r>
              <a:rPr lang="es-ES" altLang="es-ES" sz="1600" dirty="0">
                <a:solidFill>
                  <a:srgbClr val="000000"/>
                </a:solidFill>
                <a:latin typeface="+mj-lt"/>
              </a:rPr>
              <a:t>Aclaración</a:t>
            </a:r>
          </a:p>
          <a:p>
            <a:pPr marL="285750" indent="-285750" algn="just">
              <a:lnSpc>
                <a:spcPct val="150000"/>
              </a:lnSpc>
              <a:spcBef>
                <a:spcPct val="50000"/>
              </a:spcBef>
              <a:buFont typeface="Arial" panose="020B0604020202020204" pitchFamily="34" charset="0"/>
              <a:buChar char="•"/>
            </a:pPr>
            <a:r>
              <a:rPr lang="es-ES" altLang="es-ES" sz="1600" dirty="0">
                <a:solidFill>
                  <a:srgbClr val="000000"/>
                </a:solidFill>
                <a:latin typeface="+mj-lt"/>
              </a:rPr>
              <a:t>Valoración, o enfatizar las fortalezas del interlocutor</a:t>
            </a:r>
          </a:p>
          <a:p>
            <a:pPr marL="285750" indent="-285750" algn="just">
              <a:lnSpc>
                <a:spcPct val="150000"/>
              </a:lnSpc>
              <a:spcBef>
                <a:spcPct val="50000"/>
              </a:spcBef>
              <a:buFont typeface="Arial" panose="020B0604020202020204" pitchFamily="34" charset="0"/>
              <a:buChar char="•"/>
            </a:pPr>
            <a:r>
              <a:rPr lang="es-ES" altLang="es-ES" sz="1600" dirty="0">
                <a:solidFill>
                  <a:srgbClr val="000000"/>
                </a:solidFill>
                <a:latin typeface="+mj-lt"/>
              </a:rPr>
              <a:t>Aplicación de incentivos</a:t>
            </a:r>
          </a:p>
          <a:p>
            <a:pPr marL="285750" indent="-285750" algn="just">
              <a:lnSpc>
                <a:spcPct val="150000"/>
              </a:lnSpc>
              <a:spcBef>
                <a:spcPct val="50000"/>
              </a:spcBef>
              <a:buFont typeface="Arial" panose="020B0604020202020204" pitchFamily="34" charset="0"/>
              <a:buChar char="•"/>
            </a:pPr>
            <a:r>
              <a:rPr lang="es-ES" altLang="es-ES" sz="1600" dirty="0">
                <a:solidFill>
                  <a:srgbClr val="000000"/>
                </a:solidFill>
                <a:latin typeface="+mj-lt"/>
              </a:rPr>
              <a:t>Resumen</a:t>
            </a:r>
          </a:p>
          <a:p>
            <a:pPr algn="just">
              <a:spcBef>
                <a:spcPct val="50000"/>
              </a:spcBef>
            </a:pPr>
            <a:endParaRPr lang="pl-PL" altLang="es-ES" sz="1600" b="1" dirty="0"/>
          </a:p>
          <a:p>
            <a:pPr algn="just">
              <a:spcBef>
                <a:spcPct val="50000"/>
              </a:spcBef>
            </a:pPr>
            <a:endParaRPr lang="pl-PL" altLang="es-ES" b="1" dirty="0"/>
          </a:p>
          <a:p>
            <a:pPr algn="just">
              <a:spcBef>
                <a:spcPct val="50000"/>
              </a:spcBef>
            </a:pPr>
            <a:endParaRPr lang="pl-PL" altLang="es-ES" b="1" dirty="0"/>
          </a:p>
          <a:p>
            <a:pPr algn="just">
              <a:spcBef>
                <a:spcPct val="50000"/>
              </a:spcBef>
            </a:pPr>
            <a:endParaRPr lang="pl-PL" altLang="es-ES" dirty="0">
              <a:solidFill>
                <a:srgbClr val="000000"/>
              </a:solidFill>
              <a:latin typeface="+mj-lt"/>
            </a:endParaRPr>
          </a:p>
          <a:p>
            <a:pPr algn="just">
              <a:lnSpc>
                <a:spcPct val="150000"/>
              </a:lnSpc>
              <a:spcBef>
                <a:spcPct val="50000"/>
              </a:spcBef>
            </a:pPr>
            <a:endParaRPr lang="pl-PL" altLang="es-ES" dirty="0">
              <a:solidFill>
                <a:srgbClr val="000000"/>
              </a:solidFill>
              <a:latin typeface="+mj-lt"/>
            </a:endParaRPr>
          </a:p>
          <a:p>
            <a:pPr algn="just">
              <a:lnSpc>
                <a:spcPct val="150000"/>
              </a:lnSpc>
              <a:spcBef>
                <a:spcPct val="50000"/>
              </a:spcBef>
            </a:pPr>
            <a:endParaRPr lang="pl-PL" altLang="es-ES" sz="2000" dirty="0">
              <a:solidFill>
                <a:srgbClr val="000000"/>
              </a:solidFill>
              <a:latin typeface="+mj-lt"/>
            </a:endParaRPr>
          </a:p>
          <a:p>
            <a:pPr algn="just">
              <a:lnSpc>
                <a:spcPct val="150000"/>
              </a:lnSpc>
              <a:spcBef>
                <a:spcPct val="50000"/>
              </a:spcBef>
            </a:pPr>
            <a:endParaRPr lang="pl-PL" altLang="es-ES" sz="2000" dirty="0">
              <a:solidFill>
                <a:srgbClr val="000000"/>
              </a:solidFill>
              <a:latin typeface="+mj-lt"/>
            </a:endParaRPr>
          </a:p>
          <a:p>
            <a:pPr algn="just">
              <a:lnSpc>
                <a:spcPct val="150000"/>
              </a:lnSpc>
              <a:spcBef>
                <a:spcPct val="50000"/>
              </a:spcBef>
            </a:pPr>
            <a:endParaRPr lang="en-US" altLang="es-ES" sz="2000" dirty="0">
              <a:solidFill>
                <a:srgbClr val="000000"/>
              </a:solidFill>
              <a:latin typeface="+mj-lt"/>
            </a:endParaRPr>
          </a:p>
        </p:txBody>
      </p:sp>
      <p:pic>
        <p:nvPicPr>
          <p:cNvPr id="11" name="Obraz 10">
            <a:extLst>
              <a:ext uri="{FF2B5EF4-FFF2-40B4-BE49-F238E27FC236}">
                <a16:creationId xmlns:a16="http://schemas.microsoft.com/office/drawing/2014/main" xmlns="" id="{15A9BB56-1487-49A2-8762-FC54F7FAAB82}"/>
              </a:ext>
            </a:extLst>
          </p:cNvPr>
          <p:cNvPicPr>
            <a:picLocks noChangeAspect="1"/>
          </p:cNvPicPr>
          <p:nvPr/>
        </p:nvPicPr>
        <p:blipFill>
          <a:blip r:embed="rId4"/>
          <a:stretch>
            <a:fillRect/>
          </a:stretch>
        </p:blipFill>
        <p:spPr>
          <a:xfrm>
            <a:off x="7140388" y="3251994"/>
            <a:ext cx="4262718" cy="2368048"/>
          </a:xfrm>
          <a:prstGeom prst="rect">
            <a:avLst/>
          </a:prstGeom>
        </p:spPr>
      </p:pic>
    </p:spTree>
    <p:extLst>
      <p:ext uri="{BB962C8B-B14F-4D97-AF65-F5344CB8AC3E}">
        <p14:creationId xmlns:p14="http://schemas.microsoft.com/office/powerpoint/2010/main" val="786898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49" y="67235"/>
            <a:ext cx="12152244" cy="6796878"/>
          </a:xfrm>
          <a:prstGeom prst="rect">
            <a:avLst/>
          </a:prstGeom>
        </p:spPr>
      </p:pic>
      <p:sp>
        <p:nvSpPr>
          <p:cNvPr id="28676" name="Marcador de texto 2"/>
          <p:cNvSpPr>
            <a:spLocks noGrp="1"/>
          </p:cNvSpPr>
          <p:nvPr>
            <p:ph type="body" sz="half" idx="4294967295"/>
          </p:nvPr>
        </p:nvSpPr>
        <p:spPr>
          <a:xfrm>
            <a:off x="269974" y="1575975"/>
            <a:ext cx="10191837" cy="4717249"/>
          </a:xfrm>
        </p:spPr>
        <p:txBody>
          <a:bodyPr>
            <a:noAutofit/>
          </a:bodyPr>
          <a:lstStyle/>
          <a:p>
            <a:pPr marL="112713" indent="0">
              <a:spcBef>
                <a:spcPts val="200"/>
              </a:spcBef>
              <a:buNone/>
            </a:pPr>
            <a:r>
              <a:rPr lang="es-ES" altLang="es-ES" sz="2000" b="1" dirty="0" err="1">
                <a:latin typeface="+mj-lt"/>
              </a:rPr>
              <a:t>Parafrase</a:t>
            </a:r>
            <a:r>
              <a:rPr lang="es-ES" altLang="es-ES" sz="2000" b="1" dirty="0">
                <a:latin typeface="+mj-lt"/>
              </a:rPr>
              <a:t>, o una breve repetición de una parte de las palabras del entrevistador en sus propias palabras.</a:t>
            </a:r>
          </a:p>
          <a:p>
            <a:pPr marL="112713" indent="0">
              <a:spcBef>
                <a:spcPts val="200"/>
              </a:spcBef>
              <a:buNone/>
            </a:pPr>
            <a:endParaRPr lang="pl-PL" altLang="es-ES" sz="2000" dirty="0">
              <a:latin typeface="+mj-lt"/>
            </a:endParaRPr>
          </a:p>
          <a:p>
            <a:pPr marL="112713" indent="693738">
              <a:spcBef>
                <a:spcPts val="200"/>
              </a:spcBef>
              <a:buNone/>
              <a:tabLst>
                <a:tab pos="712788" algn="l"/>
              </a:tabLst>
            </a:pPr>
            <a:r>
              <a:rPr lang="es-ES" altLang="es-ES" sz="2000" i="1" dirty="0">
                <a:latin typeface="+mj-lt"/>
              </a:rPr>
              <a:t>Por lo que dices, parece que...</a:t>
            </a:r>
          </a:p>
          <a:p>
            <a:pPr marL="112713" indent="693738">
              <a:spcBef>
                <a:spcPts val="200"/>
              </a:spcBef>
              <a:buNone/>
              <a:tabLst>
                <a:tab pos="712788" algn="l"/>
              </a:tabLst>
            </a:pPr>
            <a:r>
              <a:rPr lang="es-ES" altLang="es-ES" sz="2000" i="1" dirty="0">
                <a:latin typeface="+mj-lt"/>
              </a:rPr>
              <a:t>Si te entendí correctamente las intenciones, es....</a:t>
            </a:r>
          </a:p>
          <a:p>
            <a:pPr marL="112713" indent="693738">
              <a:spcBef>
                <a:spcPts val="200"/>
              </a:spcBef>
              <a:buNone/>
              <a:tabLst>
                <a:tab pos="712788" algn="l"/>
              </a:tabLst>
            </a:pPr>
            <a:r>
              <a:rPr lang="es-ES" altLang="es-ES" sz="2000" i="1" dirty="0">
                <a:latin typeface="+mj-lt"/>
              </a:rPr>
              <a:t>¿He entendido bien que... </a:t>
            </a:r>
            <a:endParaRPr lang="pl-PL" sz="1200" b="1" dirty="0">
              <a:latin typeface="+mj-lt"/>
            </a:endParaRPr>
          </a:p>
          <a:p>
            <a:pPr marL="0" indent="0">
              <a:buNone/>
            </a:pPr>
            <a:r>
              <a:rPr lang="es-ES" sz="2000" b="1" dirty="0">
                <a:latin typeface="+mj-lt"/>
              </a:rPr>
              <a:t>¿Cuando la paráfrasis es útil? </a:t>
            </a:r>
          </a:p>
          <a:p>
            <a:r>
              <a:rPr lang="es-ES" sz="2000" dirty="0">
                <a:latin typeface="+mj-lt"/>
              </a:rPr>
              <a:t>cuando quieres centrarte en el corazón del asunto </a:t>
            </a:r>
          </a:p>
          <a:p>
            <a:r>
              <a:rPr lang="es-ES" sz="2000" dirty="0">
                <a:latin typeface="+mj-lt"/>
              </a:rPr>
              <a:t>cuando se trata de una persona algo caótica o distraída </a:t>
            </a:r>
          </a:p>
          <a:p>
            <a:r>
              <a:rPr lang="es-ES" sz="2000" dirty="0">
                <a:latin typeface="+mj-lt"/>
              </a:rPr>
              <a:t>cuando se plantean muchas cuestiones diferentes durante una reunión </a:t>
            </a:r>
          </a:p>
          <a:p>
            <a:r>
              <a:rPr lang="es-ES" sz="2000" dirty="0">
                <a:latin typeface="+mj-lt"/>
              </a:rPr>
              <a:t>cuando tenemos una situación difícil, incómoda o conflictiva, la paráfrasis nos da "tiempo" para refrescarnos y reunir nuestros pensamientos </a:t>
            </a:r>
          </a:p>
          <a:p>
            <a:r>
              <a:rPr lang="es-ES" sz="2000" dirty="0">
                <a:latin typeface="+mj-lt"/>
              </a:rPr>
              <a:t>cuando quiere vender algo, la paráfrasis le permite identificar rápidamente las necesidades del cliente </a:t>
            </a:r>
            <a:endParaRPr lang="en-US" altLang="es-ES" sz="1600" dirty="0"/>
          </a:p>
        </p:txBody>
      </p:sp>
      <p:pic>
        <p:nvPicPr>
          <p:cNvPr id="6" name="Symbol zastępczy zawartości 5">
            <a:extLst>
              <a:ext uri="{FF2B5EF4-FFF2-40B4-BE49-F238E27FC236}">
                <a16:creationId xmlns:a16="http://schemas.microsoft.com/office/drawing/2014/main" xmlns="" id="{588F61B5-63E1-4AF9-8A27-817A6496D8C9}"/>
              </a:ext>
            </a:extLst>
          </p:cNvPr>
          <p:cNvPicPr>
            <a:picLocks noChangeAspect="1"/>
          </p:cNvPicPr>
          <p:nvPr/>
        </p:nvPicPr>
        <p:blipFill>
          <a:blip r:embed="rId3"/>
          <a:stretch>
            <a:fillRect/>
          </a:stretch>
        </p:blipFill>
        <p:spPr>
          <a:xfrm>
            <a:off x="8375572" y="806823"/>
            <a:ext cx="3711391" cy="3488560"/>
          </a:xfrm>
          <a:prstGeom prst="rect">
            <a:avLst/>
          </a:prstGeom>
        </p:spPr>
      </p:pic>
      <p:sp>
        <p:nvSpPr>
          <p:cNvPr id="2" name="Prostokąt 1"/>
          <p:cNvSpPr/>
          <p:nvPr/>
        </p:nvSpPr>
        <p:spPr>
          <a:xfrm>
            <a:off x="8296835" y="3106271"/>
            <a:ext cx="470647" cy="29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756" y="61122"/>
            <a:ext cx="12152244" cy="6796878"/>
          </a:xfrm>
        </p:spPr>
      </p:pic>
      <p:sp>
        <p:nvSpPr>
          <p:cNvPr id="2" name="Título 1"/>
          <p:cNvSpPr>
            <a:spLocks noGrp="1"/>
          </p:cNvSpPr>
          <p:nvPr>
            <p:ph type="title"/>
          </p:nvPr>
        </p:nvSpPr>
        <p:spPr>
          <a:xfrm>
            <a:off x="1416424" y="1518064"/>
            <a:ext cx="9917498" cy="1325563"/>
          </a:xfrm>
        </p:spPr>
        <p:txBody>
          <a:bodyPr>
            <a:normAutofit/>
          </a:bodyPr>
          <a:lstStyle/>
          <a:p>
            <a:r>
              <a:rPr lang="es-ES" altLang="es-ES" sz="3200" b="1" dirty="0"/>
              <a:t>Índice</a:t>
            </a:r>
            <a:endParaRPr lang="es-ES" altLang="es-ES" dirty="0"/>
          </a:p>
        </p:txBody>
      </p:sp>
      <p:sp>
        <p:nvSpPr>
          <p:cNvPr id="5" name="Título 1"/>
          <p:cNvSpPr txBox="1">
            <a:spLocks/>
          </p:cNvSpPr>
          <p:nvPr/>
        </p:nvSpPr>
        <p:spPr>
          <a:xfrm>
            <a:off x="2324755" y="2608729"/>
            <a:ext cx="7823292" cy="3391369"/>
          </a:xfrm>
          <a:prstGeom prst="rect">
            <a:avLst/>
          </a:prstGeom>
        </p:spPr>
        <p:txBody>
          <a:bodyPr vert="horz" lIns="91440" tIns="45720" rIns="91440" bIns="45720" rtlCol="0" anchor="ctr">
            <a:noAutofit/>
          </a:bodyPr>
          <a:lstStyle/>
          <a:p>
            <a:pPr marL="457200" lvl="0" indent="-457200">
              <a:lnSpc>
                <a:spcPct val="150000"/>
              </a:lnSpc>
              <a:spcBef>
                <a:spcPct val="0"/>
              </a:spcBef>
              <a:buFont typeface="+mj-lt"/>
              <a:buAutoNum type="arabicPeriod"/>
              <a:defRPr/>
            </a:pPr>
            <a:r>
              <a:rPr lang="es-ES" altLang="es-ES" sz="2400" b="1" dirty="0">
                <a:latin typeface="+mj-lt"/>
                <a:ea typeface="+mj-ea"/>
                <a:cs typeface="+mj-cs"/>
              </a:rPr>
              <a:t>Qué es la escucha activa</a:t>
            </a:r>
          </a:p>
          <a:p>
            <a:pPr marL="457200" lvl="0" indent="-457200">
              <a:lnSpc>
                <a:spcPct val="150000"/>
              </a:lnSpc>
              <a:spcBef>
                <a:spcPct val="0"/>
              </a:spcBef>
              <a:buFont typeface="+mj-lt"/>
              <a:buAutoNum type="arabicPeriod"/>
              <a:defRPr/>
            </a:pPr>
            <a:r>
              <a:rPr lang="es-ES" altLang="es-ES" sz="2400" b="1" dirty="0">
                <a:latin typeface="+mj-lt"/>
                <a:ea typeface="+mj-ea"/>
                <a:cs typeface="+mj-cs"/>
              </a:rPr>
              <a:t>Escuchar y oír</a:t>
            </a:r>
          </a:p>
          <a:p>
            <a:pPr marL="457200" lvl="0" indent="-457200">
              <a:lnSpc>
                <a:spcPct val="150000"/>
              </a:lnSpc>
              <a:spcBef>
                <a:spcPct val="0"/>
              </a:spcBef>
              <a:buFont typeface="+mj-lt"/>
              <a:buAutoNum type="arabicPeriod"/>
              <a:defRPr/>
            </a:pPr>
            <a:r>
              <a:rPr lang="es-ES" altLang="es-ES" sz="2400" b="1" dirty="0">
                <a:latin typeface="+mj-lt"/>
                <a:ea typeface="+mj-ea"/>
                <a:cs typeface="+mj-cs"/>
              </a:rPr>
              <a:t>Formas de escucha activa</a:t>
            </a:r>
          </a:p>
          <a:p>
            <a:pPr marL="457200" lvl="0" indent="-457200">
              <a:lnSpc>
                <a:spcPct val="150000"/>
              </a:lnSpc>
              <a:spcBef>
                <a:spcPct val="0"/>
              </a:spcBef>
              <a:buFont typeface="+mj-lt"/>
              <a:buAutoNum type="arabicPeriod"/>
              <a:defRPr/>
            </a:pPr>
            <a:r>
              <a:rPr lang="es-ES" altLang="es-ES" sz="2400" b="1" dirty="0">
                <a:latin typeface="+mj-lt"/>
                <a:ea typeface="+mj-ea"/>
                <a:cs typeface="+mj-cs"/>
              </a:rPr>
              <a:t>Técnicas de escucha activa </a:t>
            </a:r>
          </a:p>
          <a:p>
            <a:pPr marL="457200" lvl="0" indent="-457200">
              <a:lnSpc>
                <a:spcPct val="150000"/>
              </a:lnSpc>
              <a:spcBef>
                <a:spcPct val="0"/>
              </a:spcBef>
              <a:buFont typeface="+mj-lt"/>
              <a:buAutoNum type="arabicPeriod"/>
              <a:defRPr/>
            </a:pPr>
            <a:r>
              <a:rPr lang="es-ES" altLang="es-ES" sz="2400" b="1" dirty="0">
                <a:latin typeface="+mj-lt"/>
                <a:ea typeface="+mj-ea"/>
                <a:cs typeface="+mj-cs"/>
              </a:rPr>
              <a:t>Cómo escuchar activamente  </a:t>
            </a:r>
          </a:p>
          <a:p>
            <a:pPr marL="457200" lvl="0" indent="-457200">
              <a:lnSpc>
                <a:spcPct val="150000"/>
              </a:lnSpc>
              <a:spcBef>
                <a:spcPct val="0"/>
              </a:spcBef>
              <a:buFont typeface="+mj-lt"/>
              <a:buAutoNum type="arabicPeriod"/>
              <a:defRPr/>
            </a:pPr>
            <a:r>
              <a:rPr lang="es-ES" altLang="es-ES" sz="2400" b="1" dirty="0">
                <a:latin typeface="+mj-lt"/>
                <a:ea typeface="+mj-ea"/>
                <a:cs typeface="+mj-cs"/>
              </a:rPr>
              <a:t>Errores más comunes</a:t>
            </a:r>
            <a:r>
              <a:rPr kumimoji="0" lang="es-ES" altLang="es-ES" sz="2400" b="0" i="0" u="none" strike="noStrike" kern="1200" cap="none" spc="0" normalizeH="0" baseline="0" noProof="0" dirty="0">
                <a:ln>
                  <a:noFill/>
                </a:ln>
                <a:solidFill>
                  <a:schemeClr val="tx1"/>
                </a:solidFill>
                <a:effectLst/>
                <a:uLnTx/>
                <a:uFillTx/>
                <a:latin typeface="+mj-lt"/>
                <a:ea typeface="+mj-ea"/>
                <a:cs typeface="+mj-cs"/>
              </a:rPr>
              <a:t/>
            </a:r>
            <a:br>
              <a:rPr kumimoji="0" lang="es-ES" altLang="es-ES" sz="2400" b="0" i="0" u="none" strike="noStrike" kern="1200" cap="none" spc="0" normalizeH="0" baseline="0" noProof="0" dirty="0">
                <a:ln>
                  <a:noFill/>
                </a:ln>
                <a:solidFill>
                  <a:schemeClr val="tx1"/>
                </a:solidFill>
                <a:effectLst/>
                <a:uLnTx/>
                <a:uFillTx/>
                <a:latin typeface="+mj-lt"/>
                <a:ea typeface="+mj-ea"/>
                <a:cs typeface="+mj-cs"/>
              </a:rPr>
            </a:br>
            <a:endParaRPr kumimoji="0" lang="es-ES" altLang="es-ES" sz="2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786898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28676" name="Marcador de texto 2"/>
          <p:cNvSpPr>
            <a:spLocks noGrp="1"/>
          </p:cNvSpPr>
          <p:nvPr>
            <p:ph type="body" sz="half" idx="4294967295"/>
          </p:nvPr>
        </p:nvSpPr>
        <p:spPr>
          <a:xfrm>
            <a:off x="351863" y="1590420"/>
            <a:ext cx="11741523" cy="4521656"/>
          </a:xfrm>
        </p:spPr>
        <p:txBody>
          <a:bodyPr>
            <a:noAutofit/>
          </a:bodyPr>
          <a:lstStyle/>
          <a:p>
            <a:pPr marL="112713" indent="0">
              <a:spcBef>
                <a:spcPts val="200"/>
              </a:spcBef>
              <a:buNone/>
            </a:pPr>
            <a:r>
              <a:rPr lang="es-ES" altLang="es-ES" sz="1800" b="1" i="1" dirty="0">
                <a:latin typeface="+mj-lt"/>
              </a:rPr>
              <a:t>Hacer preguntas </a:t>
            </a:r>
            <a:r>
              <a:rPr lang="es-ES" altLang="es-ES" sz="1800" dirty="0">
                <a:latin typeface="+mj-lt"/>
              </a:rPr>
              <a:t>es una de las claves de la capacidad de escucha. Te lo permite:</a:t>
            </a:r>
          </a:p>
          <a:p>
            <a:pPr marL="112713" indent="0">
              <a:spcBef>
                <a:spcPts val="200"/>
              </a:spcBef>
              <a:buNone/>
            </a:pPr>
            <a:endParaRPr lang="es-ES" altLang="es-ES" sz="1800" dirty="0">
              <a:latin typeface="+mj-lt"/>
            </a:endParaRPr>
          </a:p>
          <a:p>
            <a:pPr marL="398463" indent="-285750">
              <a:spcBef>
                <a:spcPts val="200"/>
              </a:spcBef>
            </a:pPr>
            <a:r>
              <a:rPr lang="es-ES" altLang="es-ES" sz="1800" dirty="0">
                <a:latin typeface="+mj-lt"/>
              </a:rPr>
              <a:t>obtener información sobre: requisitos, necesidades, intenciones, planes, emociones, así como</a:t>
            </a:r>
          </a:p>
          <a:p>
            <a:pPr marL="398463" indent="-285750">
              <a:spcBef>
                <a:spcPts val="200"/>
              </a:spcBef>
            </a:pPr>
            <a:r>
              <a:rPr lang="es-ES" altLang="es-ES" sz="1800" dirty="0">
                <a:latin typeface="+mj-lt"/>
              </a:rPr>
              <a:t>entender lo que el interlocutor tiene en mente</a:t>
            </a:r>
          </a:p>
          <a:p>
            <a:pPr marL="398463" indent="-285750">
              <a:spcBef>
                <a:spcPts val="200"/>
              </a:spcBef>
            </a:pPr>
            <a:r>
              <a:rPr lang="es-ES" altLang="es-ES" sz="1800" dirty="0">
                <a:latin typeface="+mj-lt"/>
              </a:rPr>
              <a:t>mostrar al otro lado un punto de vista diferente</a:t>
            </a:r>
          </a:p>
          <a:p>
            <a:pPr marL="398463" indent="-285750">
              <a:spcBef>
                <a:spcPts val="200"/>
              </a:spcBef>
            </a:pPr>
            <a:r>
              <a:rPr lang="es-ES" altLang="es-ES" sz="1800" dirty="0">
                <a:latin typeface="+mj-lt"/>
              </a:rPr>
              <a:t>Dirigir una conversación en la dirección que nos interesa</a:t>
            </a:r>
          </a:p>
          <a:p>
            <a:pPr marL="112713" indent="0">
              <a:spcBef>
                <a:spcPts val="200"/>
              </a:spcBef>
              <a:buNone/>
            </a:pPr>
            <a:endParaRPr lang="pl-PL" altLang="es-ES" sz="1400" b="1" i="1" dirty="0">
              <a:latin typeface="+mj-lt"/>
            </a:endParaRPr>
          </a:p>
          <a:p>
            <a:pPr marL="112713" indent="0">
              <a:spcBef>
                <a:spcPts val="200"/>
              </a:spcBef>
              <a:buNone/>
            </a:pPr>
            <a:r>
              <a:rPr lang="es-ES" altLang="es-ES" sz="1800" b="1" dirty="0">
                <a:latin typeface="+mj-lt"/>
              </a:rPr>
              <a:t>Preguntas abiertas </a:t>
            </a:r>
            <a:r>
              <a:rPr lang="es-ES" altLang="es-ES" sz="1800" dirty="0">
                <a:latin typeface="+mj-lt"/>
              </a:rPr>
              <a:t>- desarrollar una discusión, estimular el pensamiento, construir una buena atmósfera de conversación, </a:t>
            </a:r>
            <a:r>
              <a:rPr lang="es-ES" altLang="es-ES" sz="1800" dirty="0" err="1">
                <a:latin typeface="+mj-lt"/>
              </a:rPr>
              <a:t>p.e</a:t>
            </a:r>
            <a:r>
              <a:rPr lang="es-ES" altLang="es-ES" sz="1800" dirty="0">
                <a:latin typeface="+mj-lt"/>
              </a:rPr>
              <a:t>. "¿Cómo? ¿Dónde? ¿Quién? ¿Cuál de ellos? "¿Qué pasó en tu reunión con el cliente?" "</a:t>
            </a:r>
          </a:p>
          <a:p>
            <a:pPr marL="112713" indent="0">
              <a:spcBef>
                <a:spcPts val="200"/>
              </a:spcBef>
              <a:buNone/>
            </a:pPr>
            <a:endParaRPr lang="en-US" altLang="es-ES" sz="1800" dirty="0">
              <a:latin typeface="+mj-lt"/>
            </a:endParaRPr>
          </a:p>
          <a:p>
            <a:pPr marL="112713" indent="0">
              <a:spcBef>
                <a:spcPts val="200"/>
              </a:spcBef>
              <a:buNone/>
            </a:pPr>
            <a:r>
              <a:rPr lang="es-ES" altLang="es-ES" sz="1800" b="1" dirty="0">
                <a:latin typeface="+mj-lt"/>
              </a:rPr>
              <a:t>Las preguntas cerradas</a:t>
            </a:r>
            <a:r>
              <a:rPr lang="es-ES" altLang="es-ES" sz="1800" dirty="0">
                <a:latin typeface="+mj-lt"/>
              </a:rPr>
              <a:t>, confirman o niegan cuestiones, sirven para concluir, resumir y establecer hechos tales como: "¿Qué color de coche prefieres, rojo o azul?"</a:t>
            </a:r>
          </a:p>
          <a:p>
            <a:pPr marL="112713" indent="0">
              <a:spcBef>
                <a:spcPts val="200"/>
              </a:spcBef>
              <a:buNone/>
            </a:pPr>
            <a:endParaRPr lang="en-US" altLang="es-ES" sz="1800" dirty="0">
              <a:latin typeface="+mj-lt"/>
            </a:endParaRPr>
          </a:p>
          <a:p>
            <a:pPr marL="112713" indent="0">
              <a:spcBef>
                <a:spcPts val="200"/>
              </a:spcBef>
              <a:buNone/>
            </a:pPr>
            <a:r>
              <a:rPr lang="es-ES" altLang="es-ES" sz="1800" b="1" dirty="0">
                <a:latin typeface="+mj-lt"/>
              </a:rPr>
              <a:t>Preguntas sugerentes </a:t>
            </a:r>
            <a:r>
              <a:rPr lang="es-ES" altLang="es-ES" sz="1800" dirty="0">
                <a:latin typeface="+mj-lt"/>
              </a:rPr>
              <a:t>- "¿Tú también crees que esta idea es genial?"</a:t>
            </a:r>
          </a:p>
          <a:p>
            <a:pPr marL="112713" indent="0">
              <a:spcBef>
                <a:spcPts val="200"/>
              </a:spcBef>
              <a:buNone/>
            </a:pPr>
            <a:endParaRPr lang="en-US" altLang="es-ES" sz="1800" dirty="0">
              <a:latin typeface="+mj-lt"/>
            </a:endParaRPr>
          </a:p>
          <a:p>
            <a:pPr marL="112713" indent="0">
              <a:spcBef>
                <a:spcPts val="200"/>
              </a:spcBef>
              <a:buNone/>
            </a:pPr>
            <a:r>
              <a:rPr lang="es-ES" altLang="es-ES" sz="1800" b="1" dirty="0">
                <a:latin typeface="+mj-lt"/>
              </a:rPr>
              <a:t>Preguntas inmersas </a:t>
            </a:r>
            <a:r>
              <a:rPr lang="es-ES" altLang="es-ES" sz="1800" dirty="0">
                <a:latin typeface="+mj-lt"/>
              </a:rPr>
              <a:t>- "Tengo mucha curiosidad, pero en realidad - ¿por qué no se decidió a utilizar los servicios de nuestra empresa? La información me ayudaría para el futuro y sería muy interesante para mí conocer las razones de su negativa. "</a:t>
            </a:r>
          </a:p>
        </p:txBody>
      </p:sp>
      <p:pic>
        <p:nvPicPr>
          <p:cNvPr id="16386" name="Picture 2" descr="C:\Users\lexio\AppData\Local\Microsoft\Windows\INetCache\IE\QZB9TLB2\question-1828268_960_7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910" y="61122"/>
            <a:ext cx="3404477" cy="284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423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52244" cy="6796878"/>
          </a:xfrm>
          <a:prstGeom prst="rect">
            <a:avLst/>
          </a:prstGeom>
        </p:spPr>
      </p:pic>
      <p:sp>
        <p:nvSpPr>
          <p:cNvPr id="28676" name="Marcador de texto 2"/>
          <p:cNvSpPr>
            <a:spLocks noGrp="1"/>
          </p:cNvSpPr>
          <p:nvPr>
            <p:ph type="body" sz="half" idx="4294967295"/>
          </p:nvPr>
        </p:nvSpPr>
        <p:spPr>
          <a:xfrm>
            <a:off x="202740" y="1497110"/>
            <a:ext cx="11509648" cy="4032478"/>
          </a:xfrm>
        </p:spPr>
        <p:txBody>
          <a:bodyPr>
            <a:noAutofit/>
          </a:bodyPr>
          <a:lstStyle/>
          <a:p>
            <a:pPr marL="112713" indent="0">
              <a:lnSpc>
                <a:spcPct val="150000"/>
              </a:lnSpc>
              <a:spcBef>
                <a:spcPts val="200"/>
              </a:spcBef>
              <a:buNone/>
            </a:pPr>
            <a:r>
              <a:rPr lang="es-ES" altLang="es-ES" sz="2000" b="1" dirty="0">
                <a:latin typeface="+mj-lt"/>
              </a:rPr>
              <a:t>Reflexionar sobre los sentimientos </a:t>
            </a:r>
            <a:r>
              <a:rPr lang="es-ES" altLang="es-ES" sz="2000" dirty="0">
                <a:latin typeface="+mj-lt"/>
              </a:rPr>
              <a:t>- le estamos diciendo a alguien sobre los sentimientos que experimentamos.</a:t>
            </a:r>
          </a:p>
          <a:p>
            <a:pPr marL="112713" indent="0">
              <a:lnSpc>
                <a:spcPct val="150000"/>
              </a:lnSpc>
              <a:spcBef>
                <a:spcPts val="200"/>
              </a:spcBef>
              <a:buNone/>
            </a:pPr>
            <a:r>
              <a:rPr lang="es-ES" altLang="es-ES" sz="2000" dirty="0">
                <a:latin typeface="+mj-lt"/>
              </a:rPr>
              <a:t>Este efecto se obtiene a través de gestos similares, posturas corporales, comportamientos similares, el ritmo de las palabras habladas y el tono de voz.</a:t>
            </a:r>
          </a:p>
          <a:p>
            <a:pPr marL="112713" indent="0">
              <a:lnSpc>
                <a:spcPct val="150000"/>
              </a:lnSpc>
              <a:spcBef>
                <a:spcPts val="200"/>
              </a:spcBef>
              <a:buNone/>
            </a:pPr>
            <a:r>
              <a:rPr lang="es-ES" altLang="es-ES" sz="2000" dirty="0">
                <a:latin typeface="+mj-lt"/>
              </a:rPr>
              <a:t>Como resultado, nuestro interlocutor se siente bien y seguro en nuestra presencia. Hay un nivel de comprensión, buenas relaciones y confianza. En un ambiente tan favorable, nuestros argumentos serán mejor aceptados por la otra parte, y la conversación podrá ir en la dirección que nos interesa.</a:t>
            </a:r>
          </a:p>
          <a:p>
            <a:pPr marL="112713" indent="0">
              <a:lnSpc>
                <a:spcPct val="150000"/>
              </a:lnSpc>
              <a:spcBef>
                <a:spcPts val="200"/>
              </a:spcBef>
              <a:buNone/>
            </a:pPr>
            <a:endParaRPr lang="pl-PL" sz="800" dirty="0">
              <a:latin typeface="+mj-lt"/>
            </a:endParaRPr>
          </a:p>
          <a:p>
            <a:pPr marL="112713" indent="0">
              <a:lnSpc>
                <a:spcPct val="150000"/>
              </a:lnSpc>
              <a:spcBef>
                <a:spcPts val="200"/>
              </a:spcBef>
              <a:buNone/>
            </a:pPr>
            <a:r>
              <a:rPr lang="es-ES" altLang="es-ES" sz="1800" i="1" dirty="0">
                <a:latin typeface="+mj-lt"/>
              </a:rPr>
              <a:t> </a:t>
            </a:r>
            <a:r>
              <a:rPr lang="es-ES" altLang="es-ES" sz="1800" i="1" dirty="0" smtClean="0">
                <a:latin typeface="+mj-lt"/>
              </a:rPr>
              <a:t>"</a:t>
            </a:r>
            <a:r>
              <a:rPr lang="es-ES" altLang="es-ES" sz="1800" i="1" dirty="0">
                <a:latin typeface="+mj-lt"/>
              </a:rPr>
              <a:t>Cada vez que hablas de ello, escucho la alegría en tu voz."</a:t>
            </a:r>
          </a:p>
          <a:p>
            <a:pPr marL="112713" indent="0">
              <a:lnSpc>
                <a:spcPct val="150000"/>
              </a:lnSpc>
              <a:spcBef>
                <a:spcPts val="200"/>
              </a:spcBef>
              <a:buNone/>
            </a:pPr>
            <a:r>
              <a:rPr lang="es-ES" altLang="es-ES" sz="1800" i="1" dirty="0">
                <a:latin typeface="+mj-lt"/>
              </a:rPr>
              <a:t>      "Desde su comportamiento le pido que la solución propuesta sea satisfactoria para su empresa"</a:t>
            </a:r>
          </a:p>
          <a:p>
            <a:pPr marL="112713" indent="0">
              <a:lnSpc>
                <a:spcPct val="150000"/>
              </a:lnSpc>
              <a:spcBef>
                <a:spcPts val="200"/>
              </a:spcBef>
              <a:buNone/>
            </a:pPr>
            <a:r>
              <a:rPr lang="es-ES" altLang="es-ES" sz="1800" i="1" dirty="0">
                <a:latin typeface="+mj-lt"/>
              </a:rPr>
              <a:t>       "Entiendo perfectamente tu agitación y ansiedad."</a:t>
            </a:r>
            <a:endParaRPr lang="pl-PL" sz="2000" i="1" dirty="0"/>
          </a:p>
        </p:txBody>
      </p:sp>
      <p:pic>
        <p:nvPicPr>
          <p:cNvPr id="10" name="Obraz 9">
            <a:extLst>
              <a:ext uri="{FF2B5EF4-FFF2-40B4-BE49-F238E27FC236}">
                <a16:creationId xmlns:a16="http://schemas.microsoft.com/office/drawing/2014/main" xmlns="" id="{8F72824C-9F61-48B0-84FB-BC16F961B9FA}"/>
              </a:ext>
            </a:extLst>
          </p:cNvPr>
          <p:cNvPicPr>
            <a:picLocks noChangeAspect="1"/>
          </p:cNvPicPr>
          <p:nvPr/>
        </p:nvPicPr>
        <p:blipFill>
          <a:blip r:embed="rId3"/>
          <a:stretch>
            <a:fillRect/>
          </a:stretch>
        </p:blipFill>
        <p:spPr>
          <a:xfrm>
            <a:off x="8485094" y="107577"/>
            <a:ext cx="3607717" cy="1905000"/>
          </a:xfrm>
          <a:prstGeom prst="rect">
            <a:avLst/>
          </a:prstGeom>
        </p:spPr>
      </p:pic>
    </p:spTree>
    <p:extLst>
      <p:ext uri="{BB962C8B-B14F-4D97-AF65-F5344CB8AC3E}">
        <p14:creationId xmlns:p14="http://schemas.microsoft.com/office/powerpoint/2010/main" val="932927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38" y="61122"/>
            <a:ext cx="12152244" cy="6796878"/>
          </a:xfrm>
          <a:prstGeom prst="rect">
            <a:avLst/>
          </a:prstGeom>
        </p:spPr>
      </p:pic>
      <p:sp>
        <p:nvSpPr>
          <p:cNvPr id="25605" name="Marcador de texto 2"/>
          <p:cNvSpPr>
            <a:spLocks noGrp="1"/>
          </p:cNvSpPr>
          <p:nvPr>
            <p:ph type="body" sz="half" idx="4294967295"/>
          </p:nvPr>
        </p:nvSpPr>
        <p:spPr>
          <a:xfrm>
            <a:off x="321004" y="1408264"/>
            <a:ext cx="11714112" cy="5221136"/>
          </a:xfrm>
        </p:spPr>
        <p:txBody>
          <a:bodyPr>
            <a:noAutofit/>
          </a:bodyPr>
          <a:lstStyle/>
          <a:p>
            <a:pPr marL="0" indent="0">
              <a:lnSpc>
                <a:spcPct val="150000"/>
              </a:lnSpc>
              <a:buNone/>
            </a:pPr>
            <a:r>
              <a:rPr lang="es-ES" sz="1600" b="1" dirty="0">
                <a:latin typeface="+mj-lt"/>
              </a:rPr>
              <a:t>Aclaración</a:t>
            </a:r>
            <a:r>
              <a:rPr lang="es-ES" sz="1600" dirty="0">
                <a:latin typeface="+mj-lt"/>
              </a:rPr>
              <a:t>, es decir, hacer algo claro y transparente, comprensible. Esta solicitud de </a:t>
            </a:r>
            <a:r>
              <a:rPr lang="es-ES" sz="1600" b="1" dirty="0">
                <a:latin typeface="+mj-lt"/>
              </a:rPr>
              <a:t>explicación, aclaración</a:t>
            </a:r>
            <a:r>
              <a:rPr lang="es-ES" sz="1600" dirty="0">
                <a:latin typeface="+mj-lt"/>
              </a:rPr>
              <a:t>, si no podemos entender el habla. Para desarrollar pensamientos, para ejemplos específicos, para enfocarse en el más importante. </a:t>
            </a:r>
          </a:p>
          <a:p>
            <a:pPr marL="0" indent="0">
              <a:lnSpc>
                <a:spcPct val="150000"/>
              </a:lnSpc>
              <a:buNone/>
            </a:pPr>
            <a:r>
              <a:rPr lang="es-ES" sz="1600" b="1" dirty="0">
                <a:latin typeface="+mj-lt"/>
              </a:rPr>
              <a:t>¿Cuándo es útil?</a:t>
            </a:r>
          </a:p>
          <a:p>
            <a:pPr>
              <a:lnSpc>
                <a:spcPct val="150000"/>
              </a:lnSpc>
            </a:pPr>
            <a:r>
              <a:rPr lang="es-ES" sz="1600" dirty="0">
                <a:latin typeface="+mj-lt"/>
              </a:rPr>
              <a:t>cuando algo es incomprensible durante una conversación</a:t>
            </a:r>
          </a:p>
          <a:p>
            <a:pPr>
              <a:lnSpc>
                <a:spcPct val="150000"/>
              </a:lnSpc>
            </a:pPr>
            <a:r>
              <a:rPr lang="es-ES" sz="1600" dirty="0">
                <a:latin typeface="+mj-lt"/>
              </a:rPr>
              <a:t>cuando la conversación tiene demasiados hilos y hablas de todo, así que de nada</a:t>
            </a:r>
          </a:p>
          <a:p>
            <a:pPr>
              <a:lnSpc>
                <a:spcPct val="150000"/>
              </a:lnSpc>
            </a:pPr>
            <a:r>
              <a:rPr lang="es-ES" sz="1600" dirty="0">
                <a:latin typeface="+mj-lt"/>
              </a:rPr>
              <a:t>cuando te faltan ejemplos sobre un tema dado que te ayudarán a entender lo que el interlocutor </a:t>
            </a:r>
          </a:p>
          <a:p>
            <a:pPr>
              <a:lnSpc>
                <a:spcPct val="150000"/>
              </a:lnSpc>
            </a:pPr>
            <a:r>
              <a:rPr lang="es-ES" sz="1600" dirty="0">
                <a:latin typeface="+mj-lt"/>
              </a:rPr>
              <a:t>se trata de</a:t>
            </a:r>
          </a:p>
          <a:p>
            <a:pPr marL="0" indent="0">
              <a:lnSpc>
                <a:spcPct val="150000"/>
              </a:lnSpc>
              <a:buNone/>
            </a:pPr>
            <a:r>
              <a:rPr lang="es-ES" sz="1800" i="1" dirty="0">
                <a:latin typeface="+mj-lt"/>
              </a:rPr>
              <a:t>"Dígame exactamente a qué se refiere en el tema...</a:t>
            </a:r>
          </a:p>
          <a:p>
            <a:pPr marL="0" indent="0">
              <a:lnSpc>
                <a:spcPct val="150000"/>
              </a:lnSpc>
              <a:buNone/>
            </a:pPr>
            <a:r>
              <a:rPr lang="es-ES" sz="1800" i="1" dirty="0">
                <a:latin typeface="+mj-lt"/>
              </a:rPr>
              <a:t>"Dame un ejemplo sobre...</a:t>
            </a:r>
          </a:p>
          <a:p>
            <a:pPr marL="0" indent="0">
              <a:lnSpc>
                <a:spcPct val="150000"/>
              </a:lnSpc>
              <a:buNone/>
            </a:pPr>
            <a:r>
              <a:rPr lang="es-ES" sz="1800" i="1" dirty="0">
                <a:latin typeface="+mj-lt"/>
              </a:rPr>
              <a:t>"Centrémonos en...</a:t>
            </a:r>
          </a:p>
          <a:p>
            <a:pPr marL="0" indent="0">
              <a:lnSpc>
                <a:spcPct val="150000"/>
              </a:lnSpc>
              <a:buNone/>
            </a:pPr>
            <a:r>
              <a:rPr lang="es-ES" sz="1800" i="1" dirty="0">
                <a:latin typeface="+mj-lt"/>
              </a:rPr>
              <a:t>"Sé que todo esto es importante para ti, pero ¿qué vas a hacer?</a:t>
            </a:r>
            <a:r>
              <a:rPr lang="pl-PL" sz="1800" i="1" dirty="0"/>
              <a:t/>
            </a:r>
            <a:br>
              <a:rPr lang="pl-PL" sz="1800" i="1" dirty="0"/>
            </a:br>
            <a:endParaRPr lang="en-US" altLang="es-ES" sz="1800" i="1" dirty="0"/>
          </a:p>
        </p:txBody>
      </p:sp>
      <p:pic>
        <p:nvPicPr>
          <p:cNvPr id="17410" name="Picture 2" descr="C:\Users\lexio\AppData\Local\Microsoft\Windows\INetCache\IE\HHA3ULAZ\clarification[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0723" y="2899241"/>
            <a:ext cx="2424393" cy="312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676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73959"/>
            <a:ext cx="12152244" cy="7005918"/>
          </a:xfrm>
          <a:prstGeom prst="rect">
            <a:avLst/>
          </a:prstGeom>
        </p:spPr>
      </p:pic>
      <p:sp>
        <p:nvSpPr>
          <p:cNvPr id="25605" name="Marcador de texto 2"/>
          <p:cNvSpPr>
            <a:spLocks noGrp="1"/>
          </p:cNvSpPr>
          <p:nvPr>
            <p:ph type="body" sz="half" idx="4294967295"/>
          </p:nvPr>
        </p:nvSpPr>
        <p:spPr>
          <a:xfrm>
            <a:off x="426909" y="1364866"/>
            <a:ext cx="11377937" cy="5321684"/>
          </a:xfrm>
        </p:spPr>
        <p:txBody>
          <a:bodyPr>
            <a:noAutofit/>
          </a:bodyPr>
          <a:lstStyle/>
          <a:p>
            <a:pPr marL="0" indent="0">
              <a:lnSpc>
                <a:spcPct val="150000"/>
              </a:lnSpc>
              <a:buNone/>
            </a:pPr>
            <a:r>
              <a:rPr lang="es-ES" sz="2400" b="1" dirty="0">
                <a:latin typeface="+mj-lt"/>
              </a:rPr>
              <a:t>Incentivos </a:t>
            </a:r>
            <a:r>
              <a:rPr lang="es-ES" sz="2000" dirty="0">
                <a:latin typeface="+mj-lt"/>
              </a:rPr>
              <a:t>- comportamientos verbales y no verbales (asentir con la cabeza, sonreír, inclinarse hacia el interlocutor, señales verbales, </a:t>
            </a:r>
            <a:r>
              <a:rPr lang="es-ES" sz="2000" dirty="0" err="1">
                <a:latin typeface="+mj-lt"/>
              </a:rPr>
              <a:t>p.e</a:t>
            </a:r>
            <a:r>
              <a:rPr lang="es-ES" sz="2000" dirty="0">
                <a:latin typeface="+mj-lt"/>
              </a:rPr>
              <a:t>. "</a:t>
            </a:r>
            <a:r>
              <a:rPr lang="es-ES" sz="2000" dirty="0" err="1">
                <a:latin typeface="+mj-lt"/>
              </a:rPr>
              <a:t>aha</a:t>
            </a:r>
            <a:r>
              <a:rPr lang="es-ES" sz="2000" dirty="0">
                <a:latin typeface="+mj-lt"/>
              </a:rPr>
              <a:t>", "</a:t>
            </a:r>
            <a:r>
              <a:rPr lang="es-ES" sz="2000" dirty="0" err="1">
                <a:latin typeface="+mj-lt"/>
              </a:rPr>
              <a:t>uhmm</a:t>
            </a:r>
            <a:r>
              <a:rPr lang="es-ES" sz="2000" dirty="0">
                <a:latin typeface="+mj-lt"/>
              </a:rPr>
              <a:t>", o frases, </a:t>
            </a:r>
            <a:r>
              <a:rPr lang="es-ES" sz="2000" dirty="0" err="1">
                <a:latin typeface="+mj-lt"/>
              </a:rPr>
              <a:t>p.e</a:t>
            </a:r>
            <a:r>
              <a:rPr lang="es-ES" sz="2000" dirty="0">
                <a:latin typeface="+mj-lt"/>
              </a:rPr>
              <a:t>. "Lo entiendo, es interesante", etc., que hacen entender a los interlocutores que participamos de una manera activa en la conversación. El propósito de su aplicación es también animar a la pareja a hablar y a comprometerse.</a:t>
            </a:r>
            <a:endParaRPr lang="pl-PL" sz="1800" dirty="0">
              <a:latin typeface="+mj-lt"/>
            </a:endParaRPr>
          </a:p>
          <a:p>
            <a:pPr marL="0" indent="901700">
              <a:lnSpc>
                <a:spcPct val="150000"/>
              </a:lnSpc>
              <a:buNone/>
            </a:pPr>
            <a:r>
              <a:rPr lang="es-ES" sz="2000" i="1" dirty="0">
                <a:latin typeface="+mj-lt"/>
              </a:rPr>
              <a:t> "Cuéntame más sobre..."</a:t>
            </a:r>
          </a:p>
          <a:p>
            <a:pPr marL="0" indent="901700">
              <a:lnSpc>
                <a:spcPct val="150000"/>
              </a:lnSpc>
              <a:buNone/>
            </a:pPr>
            <a:r>
              <a:rPr lang="es-ES" sz="2000" i="1" dirty="0">
                <a:latin typeface="+mj-lt"/>
              </a:rPr>
              <a:t>"Aprecio tu franqueza"</a:t>
            </a:r>
          </a:p>
          <a:p>
            <a:pPr marL="0" indent="901700">
              <a:lnSpc>
                <a:spcPct val="150000"/>
              </a:lnSpc>
              <a:buNone/>
            </a:pPr>
            <a:r>
              <a:rPr lang="es-ES" sz="2000" i="1" dirty="0">
                <a:latin typeface="+mj-lt"/>
              </a:rPr>
              <a:t>"Me alegro de que me lo dijeras"</a:t>
            </a:r>
          </a:p>
          <a:p>
            <a:pPr marL="0" indent="901700">
              <a:lnSpc>
                <a:spcPct val="150000"/>
              </a:lnSpc>
              <a:buNone/>
            </a:pPr>
            <a:r>
              <a:rPr lang="es-ES" sz="2000" i="1" dirty="0">
                <a:latin typeface="+mj-lt"/>
              </a:rPr>
              <a:t>"¿Te gustaría añadir algo más?"</a:t>
            </a:r>
          </a:p>
          <a:p>
            <a:pPr marL="0" indent="901700">
              <a:lnSpc>
                <a:spcPct val="150000"/>
              </a:lnSpc>
              <a:buNone/>
            </a:pPr>
            <a:r>
              <a:rPr lang="pl-PL" sz="2000" i="1" dirty="0"/>
              <a:t/>
            </a:r>
            <a:br>
              <a:rPr lang="pl-PL" sz="2000" i="1" dirty="0"/>
            </a:br>
            <a:endParaRPr lang="en-US" altLang="es-ES" sz="2000" i="1" dirty="0"/>
          </a:p>
        </p:txBody>
      </p:sp>
      <p:pic>
        <p:nvPicPr>
          <p:cNvPr id="18435" name="Picture 3" descr="C:\Users\lexio\AppData\Local\Microsoft\Windows\INetCache\IE\HA1I8GIQ\4862920379_1d823f33c3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929" y="3913094"/>
            <a:ext cx="4975412" cy="221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67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28676" name="Marcador de texto 2"/>
          <p:cNvSpPr>
            <a:spLocks noGrp="1"/>
          </p:cNvSpPr>
          <p:nvPr>
            <p:ph type="body" sz="half" idx="4294967295"/>
          </p:nvPr>
        </p:nvSpPr>
        <p:spPr>
          <a:xfrm>
            <a:off x="377552" y="1574946"/>
            <a:ext cx="11509647" cy="4032478"/>
          </a:xfrm>
        </p:spPr>
        <p:txBody>
          <a:bodyPr>
            <a:noAutofit/>
          </a:bodyPr>
          <a:lstStyle/>
          <a:p>
            <a:pPr marL="112713" indent="0">
              <a:spcBef>
                <a:spcPts val="200"/>
              </a:spcBef>
              <a:buNone/>
            </a:pPr>
            <a:r>
              <a:rPr lang="es-ES" altLang="es-ES" sz="2400" b="1" dirty="0">
                <a:latin typeface="+mj-lt"/>
              </a:rPr>
              <a:t>Valoración, o enfatizar las fortalezas del interlocutor. </a:t>
            </a:r>
          </a:p>
          <a:p>
            <a:pPr marL="112713" indent="0">
              <a:spcBef>
                <a:spcPts val="200"/>
              </a:spcBef>
              <a:buNone/>
            </a:pPr>
            <a:r>
              <a:rPr lang="es-ES" altLang="es-ES" sz="2400" b="1" dirty="0">
                <a:latin typeface="+mj-lt"/>
              </a:rPr>
              <a:t>Al valorar a nuestro interlocutor, le hacemos sentir bien en nuestra </a:t>
            </a:r>
            <a:r>
              <a:rPr lang="es-ES" altLang="es-ES" sz="2400" dirty="0">
                <a:latin typeface="+mj-lt"/>
              </a:rPr>
              <a:t>empresa. Creamos un buen ambiente de nuestra conversación y construimos la confianza del cliente que estará dispuesto a contarnos más sobre sus necesidades y a confiar más fácilmente en nuestra oferta. Tratamos de descubrir </a:t>
            </a:r>
            <a:r>
              <a:rPr lang="es-ES" altLang="es-ES" sz="2400" b="1" dirty="0">
                <a:latin typeface="+mj-lt"/>
              </a:rPr>
              <a:t>las fortalezas del cliente en el sitio del cliente y enfatizarlas y enfatizarlas durante la conversación.</a:t>
            </a:r>
            <a:r>
              <a:rPr lang="es-ES" altLang="es-ES" sz="2400" dirty="0">
                <a:latin typeface="+mj-lt"/>
              </a:rPr>
              <a:t> Mostremos aprobación por sus logros y aceptación del curso del pensamiento y la conducta. Deje que el interlocutor se sienta importante.</a:t>
            </a:r>
          </a:p>
          <a:p>
            <a:pPr marL="112713" indent="0">
              <a:spcBef>
                <a:spcPts val="200"/>
              </a:spcBef>
              <a:buNone/>
            </a:pPr>
            <a:endParaRPr lang="es-ES" altLang="es-ES" sz="2400" dirty="0">
              <a:latin typeface="+mj-lt"/>
            </a:endParaRPr>
          </a:p>
          <a:p>
            <a:pPr marL="112713" indent="0">
              <a:spcBef>
                <a:spcPts val="200"/>
              </a:spcBef>
              <a:buNone/>
            </a:pPr>
            <a:r>
              <a:rPr lang="es-ES" altLang="es-ES" sz="2400" i="1" dirty="0">
                <a:latin typeface="+mj-lt"/>
              </a:rPr>
              <a:t>¡Gran idea!</a:t>
            </a:r>
          </a:p>
          <a:p>
            <a:pPr marL="112713" indent="0">
              <a:spcBef>
                <a:spcPts val="200"/>
              </a:spcBef>
              <a:buNone/>
            </a:pPr>
            <a:r>
              <a:rPr lang="es-ES" altLang="es-ES" sz="2400" i="1" dirty="0" smtClean="0">
                <a:latin typeface="+mj-lt"/>
              </a:rPr>
              <a:t>¡Has dado en el clavo!</a:t>
            </a:r>
            <a:endParaRPr lang="es-ES" altLang="es-ES" sz="2400" i="1" dirty="0">
              <a:latin typeface="+mj-lt"/>
            </a:endParaRPr>
          </a:p>
        </p:txBody>
      </p:sp>
      <p:pic>
        <p:nvPicPr>
          <p:cNvPr id="2054" name="Picture 6" descr="C:\Users\lexio\AppData\Local\Microsoft\Windows\INetCache\IE\QZB9TLB2\Using-confidence-build-strength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3886" y="3978648"/>
            <a:ext cx="3792632" cy="21922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lexio\AppData\Local\Microsoft\Windows\INetCache\IE\HHA3ULAZ\acceptation-1295324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0518" y="61122"/>
            <a:ext cx="1883404" cy="188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738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15" y="-154031"/>
            <a:ext cx="12152244" cy="6796878"/>
          </a:xfrm>
          <a:prstGeom prst="rect">
            <a:avLst/>
          </a:prstGeom>
        </p:spPr>
      </p:pic>
      <p:sp>
        <p:nvSpPr>
          <p:cNvPr id="28676" name="Marcador de texto 2"/>
          <p:cNvSpPr>
            <a:spLocks noGrp="1"/>
          </p:cNvSpPr>
          <p:nvPr>
            <p:ph type="body" sz="half" idx="4294967295"/>
          </p:nvPr>
        </p:nvSpPr>
        <p:spPr>
          <a:xfrm>
            <a:off x="361054" y="1443322"/>
            <a:ext cx="11509647" cy="4032478"/>
          </a:xfrm>
        </p:spPr>
        <p:txBody>
          <a:bodyPr>
            <a:noAutofit/>
          </a:bodyPr>
          <a:lstStyle/>
          <a:p>
            <a:pPr marL="112713" indent="0">
              <a:spcBef>
                <a:spcPts val="200"/>
              </a:spcBef>
              <a:buNone/>
            </a:pPr>
            <a:r>
              <a:rPr lang="es-ES" altLang="es-ES" sz="2000" b="1" dirty="0">
                <a:latin typeface="+mj-lt"/>
              </a:rPr>
              <a:t>Resumen</a:t>
            </a:r>
            <a:r>
              <a:rPr lang="es-ES" altLang="es-ES" sz="2000" i="1" dirty="0">
                <a:latin typeface="+mj-lt"/>
              </a:rPr>
              <a:t>, o una </a:t>
            </a:r>
            <a:r>
              <a:rPr lang="es-ES" altLang="es-ES" sz="2000" i="1" dirty="0" smtClean="0">
                <a:latin typeface="+mj-lt"/>
              </a:rPr>
              <a:t>representación </a:t>
            </a:r>
            <a:r>
              <a:rPr lang="es-ES" altLang="es-ES" sz="2000" i="1" dirty="0">
                <a:latin typeface="+mj-lt"/>
              </a:rPr>
              <a:t>de los temas más importantes, pensamientos, sentimientos que aparecieron en la conversación.</a:t>
            </a:r>
          </a:p>
          <a:p>
            <a:pPr marL="112713" indent="0">
              <a:spcBef>
                <a:spcPts val="200"/>
              </a:spcBef>
              <a:buNone/>
            </a:pPr>
            <a:endParaRPr lang="es-ES" altLang="es-ES" sz="2000" i="1" dirty="0">
              <a:latin typeface="+mj-lt"/>
            </a:endParaRPr>
          </a:p>
          <a:p>
            <a:pPr marL="112713" indent="0">
              <a:spcBef>
                <a:spcPts val="200"/>
              </a:spcBef>
              <a:buNone/>
            </a:pPr>
            <a:r>
              <a:rPr lang="es-ES" altLang="es-ES" sz="2000" i="1" dirty="0">
                <a:latin typeface="+mj-lt"/>
              </a:rPr>
              <a:t>      "Creo que los temas tratados pueden resumirse de la siguiente manera"</a:t>
            </a:r>
          </a:p>
          <a:p>
            <a:pPr marL="112713" indent="0">
              <a:spcBef>
                <a:spcPts val="200"/>
              </a:spcBef>
              <a:buNone/>
            </a:pPr>
            <a:endParaRPr lang="pl-PL" altLang="es-ES" sz="1800" i="1" dirty="0">
              <a:latin typeface="+mj-lt"/>
            </a:endParaRPr>
          </a:p>
          <a:p>
            <a:pPr marL="112713" indent="0">
              <a:spcBef>
                <a:spcPts val="200"/>
              </a:spcBef>
              <a:buNone/>
            </a:pPr>
            <a:endParaRPr lang="pl-PL" altLang="es-ES" sz="1800" i="1" dirty="0">
              <a:latin typeface="+mj-lt"/>
            </a:endParaRPr>
          </a:p>
          <a:p>
            <a:pPr marL="112713" indent="0">
              <a:spcBef>
                <a:spcPts val="200"/>
              </a:spcBef>
              <a:buNone/>
            </a:pPr>
            <a:endParaRPr lang="pl-PL" altLang="es-ES" sz="1800" i="1" dirty="0">
              <a:latin typeface="+mj-lt"/>
            </a:endParaRPr>
          </a:p>
          <a:p>
            <a:pPr marL="112713" indent="0">
              <a:spcBef>
                <a:spcPts val="200"/>
              </a:spcBef>
              <a:buNone/>
            </a:pPr>
            <a:endParaRPr lang="pl-PL" altLang="es-ES" sz="1800" i="1" dirty="0">
              <a:latin typeface="+mj-lt"/>
            </a:endParaRPr>
          </a:p>
          <a:p>
            <a:pPr marL="112713" indent="0">
              <a:spcBef>
                <a:spcPts val="200"/>
              </a:spcBef>
              <a:buNone/>
            </a:pPr>
            <a:endParaRPr lang="pl-PL" altLang="es-ES" sz="1800" i="1" dirty="0">
              <a:latin typeface="+mj-lt"/>
            </a:endParaRPr>
          </a:p>
          <a:p>
            <a:pPr marL="112713" indent="0">
              <a:spcBef>
                <a:spcPts val="200"/>
              </a:spcBef>
              <a:buNone/>
            </a:pPr>
            <a:endParaRPr lang="pl-PL" altLang="es-ES" sz="1800" i="1" dirty="0">
              <a:latin typeface="+mj-lt"/>
            </a:endParaRPr>
          </a:p>
          <a:p>
            <a:pPr marL="112713" indent="0">
              <a:spcBef>
                <a:spcPts val="200"/>
              </a:spcBef>
              <a:buNone/>
            </a:pPr>
            <a:endParaRPr lang="pl-PL" altLang="es-ES" sz="1800" i="1" dirty="0">
              <a:latin typeface="+mj-lt"/>
            </a:endParaRPr>
          </a:p>
          <a:p>
            <a:pPr marL="112713" indent="0">
              <a:spcBef>
                <a:spcPts val="200"/>
              </a:spcBef>
              <a:buNone/>
            </a:pPr>
            <a:endParaRPr lang="pl-PL" altLang="es-ES" sz="1800" i="1" dirty="0">
              <a:latin typeface="+mj-lt"/>
            </a:endParaRPr>
          </a:p>
          <a:p>
            <a:pPr marL="112713" indent="0">
              <a:spcBef>
                <a:spcPts val="200"/>
              </a:spcBef>
              <a:buNone/>
            </a:pPr>
            <a:endParaRPr lang="pl-PL" altLang="es-ES" sz="1800" i="1" dirty="0">
              <a:latin typeface="+mj-lt"/>
            </a:endParaRPr>
          </a:p>
          <a:p>
            <a:pPr marL="112713" indent="0">
              <a:spcBef>
                <a:spcPts val="200"/>
              </a:spcBef>
              <a:buNone/>
            </a:pPr>
            <a:endParaRPr lang="pl-PL" altLang="es-ES" sz="2000" i="1" dirty="0">
              <a:latin typeface="+mj-lt"/>
            </a:endParaRPr>
          </a:p>
          <a:p>
            <a:pPr marL="112713" indent="0">
              <a:spcBef>
                <a:spcPts val="200"/>
              </a:spcBef>
              <a:buNone/>
            </a:pPr>
            <a:endParaRPr lang="pl-PL" altLang="es-ES" sz="2000" i="1" dirty="0">
              <a:latin typeface="+mj-lt"/>
            </a:endParaRPr>
          </a:p>
          <a:p>
            <a:pPr marL="112713" indent="0">
              <a:spcBef>
                <a:spcPts val="200"/>
              </a:spcBef>
              <a:buNone/>
            </a:pPr>
            <a:r>
              <a:rPr lang="pl-PL" altLang="es-ES" sz="2000" i="1" dirty="0">
                <a:latin typeface="+mj-lt"/>
              </a:rPr>
              <a:t> </a:t>
            </a:r>
            <a:endParaRPr lang="pl-PL" altLang="es-ES" sz="2000" b="1" i="1" dirty="0">
              <a:latin typeface="+mj-lt"/>
            </a:endParaRPr>
          </a:p>
        </p:txBody>
      </p:sp>
      <p:pic>
        <p:nvPicPr>
          <p:cNvPr id="7" name="Picture 7" descr="C:\Users\lexio\AppData\Local\Microsoft\Windows\INetCache\IE\HA1I8GIQ\Lesson-Summary-300x3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0200" y="3446407"/>
            <a:ext cx="2729753" cy="3196440"/>
          </a:xfrm>
          <a:prstGeom prst="rect">
            <a:avLst/>
          </a:prstGeom>
          <a:noFill/>
          <a:extLst>
            <a:ext uri="{909E8E84-426E-40DD-AFC4-6F175D3DCCD1}">
              <a14:hiddenFill xmlns:a14="http://schemas.microsoft.com/office/drawing/2010/main">
                <a:solidFill>
                  <a:srgbClr val="FFFFFF"/>
                </a:solidFill>
              </a14:hiddenFill>
            </a:ext>
          </a:extLst>
        </p:spPr>
      </p:pic>
      <p:sp>
        <p:nvSpPr>
          <p:cNvPr id="8" name="Prostokąt 7"/>
          <p:cNvSpPr/>
          <p:nvPr/>
        </p:nvSpPr>
        <p:spPr>
          <a:xfrm>
            <a:off x="430306" y="2635624"/>
            <a:ext cx="9022975" cy="3170099"/>
          </a:xfrm>
          <a:prstGeom prst="rect">
            <a:avLst/>
          </a:prstGeom>
        </p:spPr>
        <p:txBody>
          <a:bodyPr wrap="square">
            <a:spAutoFit/>
          </a:bodyPr>
          <a:lstStyle/>
          <a:p>
            <a:r>
              <a:rPr lang="es-ES" sz="2000" dirty="0">
                <a:latin typeface="+mj-lt"/>
              </a:rPr>
              <a:t>Permite cerrar una determinada etapa de la conversación y reduce las posibilidades de perderse entre los temas planteados durante la reunión.</a:t>
            </a:r>
          </a:p>
          <a:p>
            <a:endParaRPr lang="en-US" sz="2000" dirty="0">
              <a:latin typeface="+mj-lt"/>
            </a:endParaRPr>
          </a:p>
          <a:p>
            <a:r>
              <a:rPr lang="es-ES" sz="2000" dirty="0">
                <a:latin typeface="+mj-lt"/>
              </a:rPr>
              <a:t>Organiza la conversación y le permite ver el progreso que ocurrió durante la conversación.</a:t>
            </a:r>
          </a:p>
          <a:p>
            <a:r>
              <a:rPr lang="es-ES" sz="2000" dirty="0">
                <a:latin typeface="+mj-lt"/>
              </a:rPr>
              <a:t> </a:t>
            </a:r>
          </a:p>
          <a:p>
            <a:r>
              <a:rPr lang="es-ES" sz="2000" dirty="0">
                <a:latin typeface="+mj-lt"/>
              </a:rPr>
              <a:t>Le permite sacar conclusiones y seguir adelante con los temas discutidos.</a:t>
            </a:r>
          </a:p>
          <a:p>
            <a:endParaRPr lang="es-ES" sz="2000" dirty="0">
              <a:latin typeface="+mj-lt"/>
            </a:endParaRPr>
          </a:p>
          <a:p>
            <a:r>
              <a:rPr lang="es-ES" sz="2000" dirty="0">
                <a:latin typeface="+mj-lt"/>
              </a:rPr>
              <a:t>Resumiendo las diferentes etapas de la conversación, también podemos enfatizar y prestar especial atención a los temas que nos preocupan.</a:t>
            </a:r>
          </a:p>
        </p:txBody>
      </p:sp>
    </p:spTree>
    <p:extLst>
      <p:ext uri="{BB962C8B-B14F-4D97-AF65-F5344CB8AC3E}">
        <p14:creationId xmlns:p14="http://schemas.microsoft.com/office/powerpoint/2010/main" val="3747413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945"/>
            <a:ext cx="12582549" cy="6796878"/>
          </a:xfrm>
          <a:prstGeom prst="rect">
            <a:avLst/>
          </a:prstGeom>
        </p:spPr>
      </p:pic>
      <p:sp>
        <p:nvSpPr>
          <p:cNvPr id="2" name="Prostokąt 1"/>
          <p:cNvSpPr/>
          <p:nvPr/>
        </p:nvSpPr>
        <p:spPr>
          <a:xfrm>
            <a:off x="403694" y="1509664"/>
            <a:ext cx="11308694" cy="5355312"/>
          </a:xfrm>
          <a:prstGeom prst="rect">
            <a:avLst/>
          </a:prstGeom>
        </p:spPr>
        <p:txBody>
          <a:bodyPr wrap="square">
            <a:spAutoFit/>
          </a:bodyPr>
          <a:lstStyle/>
          <a:p>
            <a:r>
              <a:rPr lang="es-ES" b="1" dirty="0">
                <a:latin typeface="+mj-lt"/>
              </a:rPr>
              <a:t>¿Cómo escuchar activamente? </a:t>
            </a:r>
          </a:p>
          <a:p>
            <a:endParaRPr lang="es-ES" b="1" dirty="0">
              <a:latin typeface="+mj-lt"/>
            </a:endParaRPr>
          </a:p>
          <a:p>
            <a:r>
              <a:rPr lang="es-ES" dirty="0">
                <a:latin typeface="+mj-lt"/>
              </a:rPr>
              <a:t>1. Sé consciente, </a:t>
            </a:r>
            <a:r>
              <a:rPr lang="es-ES" dirty="0" smtClean="0">
                <a:latin typeface="+mj-lt"/>
              </a:rPr>
              <a:t>presente en el </a:t>
            </a:r>
            <a:r>
              <a:rPr lang="es-ES" dirty="0">
                <a:latin typeface="+mj-lt"/>
              </a:rPr>
              <a:t>aquí y ahora, concéntrate en el momento en el que te encuentras, no en el futuro (aún no ha llegado) o en el pasado (ya no existe).</a:t>
            </a:r>
          </a:p>
          <a:p>
            <a:endParaRPr lang="es-ES" dirty="0">
              <a:latin typeface="+mj-lt"/>
            </a:endParaRPr>
          </a:p>
          <a:p>
            <a:r>
              <a:rPr lang="es-ES" dirty="0">
                <a:latin typeface="+mj-lt"/>
              </a:rPr>
              <a:t>2. </a:t>
            </a:r>
            <a:r>
              <a:rPr lang="es-ES" dirty="0" smtClean="0">
                <a:latin typeface="+mj-lt"/>
              </a:rPr>
              <a:t>Desconéctate </a:t>
            </a:r>
            <a:r>
              <a:rPr lang="es-ES" dirty="0">
                <a:latin typeface="+mj-lt"/>
              </a:rPr>
              <a:t>por un momento y deje de pensar, escuchar o sentir - </a:t>
            </a:r>
            <a:r>
              <a:rPr lang="es-ES" dirty="0" err="1">
                <a:latin typeface="+mj-lt"/>
              </a:rPr>
              <a:t>dése</a:t>
            </a:r>
            <a:r>
              <a:rPr lang="es-ES" dirty="0">
                <a:latin typeface="+mj-lt"/>
              </a:rPr>
              <a:t> la oportunidad de escuchar a la otra persona.</a:t>
            </a:r>
          </a:p>
          <a:p>
            <a:endParaRPr lang="es-ES" dirty="0">
              <a:latin typeface="+mj-lt"/>
            </a:endParaRPr>
          </a:p>
          <a:p>
            <a:r>
              <a:rPr lang="es-ES" dirty="0">
                <a:latin typeface="+mj-lt"/>
              </a:rPr>
              <a:t>3. </a:t>
            </a:r>
            <a:r>
              <a:rPr lang="es-ES" dirty="0" smtClean="0">
                <a:latin typeface="+mj-lt"/>
              </a:rPr>
              <a:t>Muestra </a:t>
            </a:r>
            <a:r>
              <a:rPr lang="es-ES" dirty="0">
                <a:latin typeface="+mj-lt"/>
              </a:rPr>
              <a:t>una actitud de respeto hacia el interlocutor. Aceptar su derecho a tener y expresar emociones. No juzgue. No te preocupes.</a:t>
            </a:r>
          </a:p>
          <a:p>
            <a:endParaRPr lang="es-ES" dirty="0">
              <a:latin typeface="+mj-lt"/>
            </a:endParaRPr>
          </a:p>
          <a:p>
            <a:r>
              <a:rPr lang="es-ES" dirty="0">
                <a:latin typeface="+mj-lt"/>
              </a:rPr>
              <a:t>4. </a:t>
            </a:r>
            <a:r>
              <a:rPr lang="es-ES" dirty="0" smtClean="0">
                <a:latin typeface="+mj-lt"/>
              </a:rPr>
              <a:t>Sé </a:t>
            </a:r>
            <a:r>
              <a:rPr lang="es-ES" dirty="0">
                <a:latin typeface="+mj-lt"/>
              </a:rPr>
              <a:t>honesto y auténtico - Cualquier artificialidad o juego, el embellecimiento suele ser percibido rápidamente y capturado por el otro lado. Sé tú mismo.</a:t>
            </a:r>
          </a:p>
          <a:p>
            <a:endParaRPr lang="es-ES" dirty="0">
              <a:latin typeface="+mj-lt"/>
            </a:endParaRPr>
          </a:p>
          <a:p>
            <a:r>
              <a:rPr lang="es-ES" dirty="0">
                <a:latin typeface="+mj-lt"/>
              </a:rPr>
              <a:t>5. </a:t>
            </a:r>
            <a:r>
              <a:rPr lang="es-ES" dirty="0" smtClean="0">
                <a:latin typeface="+mj-lt"/>
              </a:rPr>
              <a:t>Enfócate </a:t>
            </a:r>
            <a:r>
              <a:rPr lang="es-ES" dirty="0">
                <a:latin typeface="+mj-lt"/>
              </a:rPr>
              <a:t>en la segunda persona - escuchar y oír en lugar de pensar en lo que quiere decir.</a:t>
            </a:r>
          </a:p>
          <a:p>
            <a:endParaRPr lang="es-ES" dirty="0">
              <a:latin typeface="+mj-lt"/>
            </a:endParaRPr>
          </a:p>
          <a:p>
            <a:r>
              <a:rPr lang="es-ES" dirty="0">
                <a:latin typeface="+mj-lt"/>
              </a:rPr>
              <a:t>6. </a:t>
            </a:r>
            <a:r>
              <a:rPr lang="es-ES" dirty="0" err="1" smtClean="0">
                <a:latin typeface="+mj-lt"/>
              </a:rPr>
              <a:t>Muestrz</a:t>
            </a:r>
            <a:r>
              <a:rPr lang="es-ES" dirty="0" smtClean="0">
                <a:latin typeface="+mj-lt"/>
              </a:rPr>
              <a:t> </a:t>
            </a:r>
            <a:r>
              <a:rPr lang="es-ES" dirty="0">
                <a:latin typeface="+mj-lt"/>
              </a:rPr>
              <a:t>interés. Haga preguntas abiertas sin reducir la respuesta innecesariamente.</a:t>
            </a:r>
          </a:p>
          <a:p>
            <a:endParaRPr lang="es-ES" dirty="0">
              <a:latin typeface="+mj-lt"/>
            </a:endParaRPr>
          </a:p>
          <a:p>
            <a:r>
              <a:rPr lang="es-ES" dirty="0">
                <a:latin typeface="+mj-lt"/>
              </a:rPr>
              <a:t>7. </a:t>
            </a:r>
            <a:r>
              <a:rPr lang="es-ES" dirty="0" smtClean="0">
                <a:latin typeface="+mj-lt"/>
              </a:rPr>
              <a:t>Haz </a:t>
            </a:r>
            <a:r>
              <a:rPr lang="es-ES" dirty="0">
                <a:latin typeface="+mj-lt"/>
              </a:rPr>
              <a:t>preguntas adicionales antes de decir lo que quiere decir.</a:t>
            </a:r>
            <a:endParaRPr lang="pl-PL" dirty="0">
              <a:latin typeface="+mj-lt"/>
            </a:endParaRPr>
          </a:p>
        </p:txBody>
      </p:sp>
      <p:pic>
        <p:nvPicPr>
          <p:cNvPr id="14342" name="Picture 6" descr="C:\Users\lexio\AppData\Local\Microsoft\Windows\INetCache\IE\HHA3ULAZ\66ef134a36e9f278026b9f184ce1ffe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39416" y="4262717"/>
            <a:ext cx="935556" cy="200521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lexio\AppData\Local\Microsoft\Windows\INetCache\IE\HA1I8GIQ\best-practice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638" y="207309"/>
            <a:ext cx="4476750" cy="174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595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582549" cy="6861823"/>
          </a:xfrm>
          <a:prstGeom prst="rect">
            <a:avLst/>
          </a:prstGeom>
        </p:spPr>
      </p:pic>
      <p:sp>
        <p:nvSpPr>
          <p:cNvPr id="2" name="Prostokąt 1"/>
          <p:cNvSpPr/>
          <p:nvPr/>
        </p:nvSpPr>
        <p:spPr>
          <a:xfrm>
            <a:off x="215435" y="1509664"/>
            <a:ext cx="11308694" cy="4247317"/>
          </a:xfrm>
          <a:prstGeom prst="rect">
            <a:avLst/>
          </a:prstGeom>
        </p:spPr>
        <p:txBody>
          <a:bodyPr wrap="square">
            <a:spAutoFit/>
          </a:bodyPr>
          <a:lstStyle/>
          <a:p>
            <a:r>
              <a:rPr lang="es-ES" dirty="0">
                <a:latin typeface="+mj-lt"/>
              </a:rPr>
              <a:t>8. </a:t>
            </a:r>
            <a:r>
              <a:rPr lang="es-ES" dirty="0" smtClean="0">
                <a:latin typeface="+mj-lt"/>
              </a:rPr>
              <a:t>Usa </a:t>
            </a:r>
            <a:r>
              <a:rPr lang="es-ES" dirty="0">
                <a:latin typeface="+mj-lt"/>
              </a:rPr>
              <a:t>la escucha activa, reaccionar, referirse a las declaraciones de la otra persona, parafrasear, asegurarse de entender.</a:t>
            </a:r>
          </a:p>
          <a:p>
            <a:endParaRPr lang="es-ES" dirty="0">
              <a:latin typeface="+mj-lt"/>
            </a:endParaRPr>
          </a:p>
          <a:p>
            <a:r>
              <a:rPr lang="es-ES" dirty="0">
                <a:latin typeface="+mj-lt"/>
              </a:rPr>
              <a:t>9. </a:t>
            </a:r>
            <a:r>
              <a:rPr lang="es-ES" dirty="0" smtClean="0">
                <a:latin typeface="+mj-lt"/>
              </a:rPr>
              <a:t>Usa </a:t>
            </a:r>
            <a:r>
              <a:rPr lang="es-ES" dirty="0">
                <a:latin typeface="+mj-lt"/>
              </a:rPr>
              <a:t>el silencio. </a:t>
            </a:r>
            <a:r>
              <a:rPr lang="es-ES" dirty="0" smtClean="0">
                <a:latin typeface="+mj-lt"/>
              </a:rPr>
              <a:t>Date </a:t>
            </a:r>
            <a:r>
              <a:rPr lang="es-ES" dirty="0">
                <a:latin typeface="+mj-lt"/>
              </a:rPr>
              <a:t>la oportunidad de escuchar y a la otra persona de añadir. </a:t>
            </a:r>
            <a:endParaRPr lang="es-ES" dirty="0">
              <a:latin typeface="+mj-lt"/>
            </a:endParaRPr>
          </a:p>
          <a:p>
            <a:endParaRPr lang="es-ES" dirty="0">
              <a:latin typeface="+mj-lt"/>
            </a:endParaRPr>
          </a:p>
          <a:p>
            <a:r>
              <a:rPr lang="es-ES" dirty="0">
                <a:latin typeface="+mj-lt"/>
              </a:rPr>
              <a:t>10. </a:t>
            </a:r>
            <a:r>
              <a:rPr lang="es-ES" dirty="0" smtClean="0">
                <a:latin typeface="+mj-lt"/>
              </a:rPr>
              <a:t>Enfócate </a:t>
            </a:r>
            <a:r>
              <a:rPr lang="es-ES" dirty="0">
                <a:latin typeface="+mj-lt"/>
              </a:rPr>
              <a:t>en el tema, si es importante, </a:t>
            </a:r>
            <a:r>
              <a:rPr lang="es-ES" dirty="0" smtClean="0">
                <a:latin typeface="+mj-lt"/>
              </a:rPr>
              <a:t>piensa </a:t>
            </a:r>
            <a:r>
              <a:rPr lang="es-ES" dirty="0">
                <a:latin typeface="+mj-lt"/>
              </a:rPr>
              <a:t>si se ha agotado. No tiene sentido cambiar de tema demasiado rápido.</a:t>
            </a:r>
          </a:p>
          <a:p>
            <a:endParaRPr lang="es-ES" dirty="0">
              <a:latin typeface="+mj-lt"/>
            </a:endParaRPr>
          </a:p>
          <a:p>
            <a:r>
              <a:rPr lang="es-ES" dirty="0">
                <a:latin typeface="+mj-lt"/>
              </a:rPr>
              <a:t>11. No interrumpas. </a:t>
            </a:r>
            <a:r>
              <a:rPr lang="es-ES" dirty="0" smtClean="0">
                <a:latin typeface="+mj-lt"/>
              </a:rPr>
              <a:t>Acércate </a:t>
            </a:r>
            <a:r>
              <a:rPr lang="es-ES" dirty="0">
                <a:latin typeface="+mj-lt"/>
              </a:rPr>
              <a:t>a la otra persona con paciencia. </a:t>
            </a:r>
            <a:r>
              <a:rPr lang="es-ES" dirty="0" smtClean="0">
                <a:latin typeface="+mj-lt"/>
              </a:rPr>
              <a:t>Date tiempo </a:t>
            </a:r>
            <a:r>
              <a:rPr lang="es-ES" dirty="0">
                <a:latin typeface="+mj-lt"/>
              </a:rPr>
              <a:t>a sí mismo y a la otra parte para reaccionar</a:t>
            </a:r>
          </a:p>
          <a:p>
            <a:endParaRPr lang="es-ES" dirty="0">
              <a:latin typeface="+mj-lt"/>
            </a:endParaRPr>
          </a:p>
          <a:p>
            <a:r>
              <a:rPr lang="es-ES" dirty="0">
                <a:latin typeface="+mj-lt"/>
              </a:rPr>
              <a:t>12. Mantén el contacto </a:t>
            </a:r>
            <a:r>
              <a:rPr lang="es-ES" dirty="0" smtClean="0">
                <a:latin typeface="+mj-lt"/>
              </a:rPr>
              <a:t>visual con el </a:t>
            </a:r>
            <a:r>
              <a:rPr lang="es-ES" dirty="0">
                <a:latin typeface="+mj-lt"/>
              </a:rPr>
              <a:t>interlocutor, de forma natural y neutral. Evite las miradas persistentes.</a:t>
            </a:r>
          </a:p>
          <a:p>
            <a:r>
              <a:rPr lang="es-ES" dirty="0">
                <a:latin typeface="+mj-lt"/>
              </a:rPr>
              <a:t>Le ayudará a mirar el triángulo que crean sus ojos y su nariz. </a:t>
            </a:r>
          </a:p>
          <a:p>
            <a:endParaRPr lang="es-ES" dirty="0">
              <a:latin typeface="+mj-lt"/>
            </a:endParaRPr>
          </a:p>
          <a:p>
            <a:r>
              <a:rPr lang="es-ES" dirty="0">
                <a:latin typeface="+mj-lt"/>
              </a:rPr>
              <a:t>13. </a:t>
            </a:r>
            <a:r>
              <a:rPr lang="es-ES" dirty="0" smtClean="0">
                <a:latin typeface="+mj-lt"/>
              </a:rPr>
              <a:t>Toma </a:t>
            </a:r>
            <a:r>
              <a:rPr lang="es-ES" dirty="0">
                <a:latin typeface="+mj-lt"/>
              </a:rPr>
              <a:t>una actitud cómoda y abierta. No </a:t>
            </a:r>
            <a:r>
              <a:rPr lang="es-ES" dirty="0" smtClean="0">
                <a:latin typeface="+mj-lt"/>
              </a:rPr>
              <a:t>cruces </a:t>
            </a:r>
            <a:r>
              <a:rPr lang="es-ES" dirty="0">
                <a:latin typeface="+mj-lt"/>
              </a:rPr>
              <a:t>los brazos y las piernas. </a:t>
            </a:r>
            <a:r>
              <a:rPr lang="es-ES" dirty="0" smtClean="0">
                <a:latin typeface="+mj-lt"/>
              </a:rPr>
              <a:t>Trata </a:t>
            </a:r>
            <a:r>
              <a:rPr lang="es-ES" dirty="0">
                <a:latin typeface="+mj-lt"/>
              </a:rPr>
              <a:t>de no construir barreras innecesarias entre </a:t>
            </a:r>
            <a:r>
              <a:rPr lang="es-ES" dirty="0" smtClean="0">
                <a:latin typeface="+mj-lt"/>
              </a:rPr>
              <a:t>tú y </a:t>
            </a:r>
            <a:r>
              <a:rPr lang="es-ES" dirty="0">
                <a:latin typeface="+mj-lt"/>
              </a:rPr>
              <a:t>el </a:t>
            </a:r>
            <a:r>
              <a:rPr lang="es-ES" dirty="0" smtClean="0">
                <a:latin typeface="+mj-lt"/>
              </a:rPr>
              <a:t>interlocutor</a:t>
            </a:r>
          </a:p>
          <a:p>
            <a:endParaRPr lang="es-ES" dirty="0">
              <a:latin typeface="+mj-lt"/>
            </a:endParaRPr>
          </a:p>
          <a:p>
            <a:r>
              <a:rPr lang="es-ES" dirty="0">
                <a:latin typeface="+mj-lt"/>
              </a:rPr>
              <a:t>14. Intenta mirar desde la perspectiva del otro lado, ponte en su situación. </a:t>
            </a:r>
            <a:r>
              <a:rPr lang="es-ES" smtClean="0">
                <a:latin typeface="+mj-lt"/>
              </a:rPr>
              <a:t>Sé empático.</a:t>
            </a:r>
            <a:endParaRPr lang="es-ES" dirty="0">
              <a:latin typeface="+mj-lt"/>
            </a:endParaRPr>
          </a:p>
        </p:txBody>
      </p:sp>
      <p:pic>
        <p:nvPicPr>
          <p:cNvPr id="5122" name="Picture 2" descr="C:\Users\lexio\AppData\Local\Microsoft\Windows\INetCache\IE\QZB9TLB2\14800555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994" y="254886"/>
            <a:ext cx="3301113" cy="125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602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034" y="0"/>
            <a:ext cx="12582549" cy="6861823"/>
          </a:xfrm>
          <a:prstGeom prst="rect">
            <a:avLst/>
          </a:prstGeom>
        </p:spPr>
      </p:pic>
      <p:sp>
        <p:nvSpPr>
          <p:cNvPr id="5" name="Prostokąt 4"/>
          <p:cNvSpPr/>
          <p:nvPr/>
        </p:nvSpPr>
        <p:spPr>
          <a:xfrm>
            <a:off x="551329" y="1788459"/>
            <a:ext cx="11093824" cy="4108817"/>
          </a:xfrm>
          <a:prstGeom prst="rect">
            <a:avLst/>
          </a:prstGeom>
        </p:spPr>
        <p:txBody>
          <a:bodyPr wrap="square">
            <a:spAutoFit/>
          </a:bodyPr>
          <a:lstStyle/>
          <a:p>
            <a:pPr fontAlgn="base">
              <a:lnSpc>
                <a:spcPct val="150000"/>
              </a:lnSpc>
            </a:pPr>
            <a:r>
              <a:rPr lang="es-ES" dirty="0">
                <a:latin typeface="+mj-lt"/>
              </a:rPr>
              <a:t>Los errores más comunes cometidos durante la conversación.</a:t>
            </a:r>
          </a:p>
          <a:p>
            <a:pPr fontAlgn="base">
              <a:lnSpc>
                <a:spcPct val="150000"/>
              </a:lnSpc>
            </a:pPr>
            <a:r>
              <a:rPr lang="es-ES" dirty="0">
                <a:latin typeface="+mj-lt"/>
              </a:rPr>
              <a:t> Que sean una advertencia y una pista de lo que debe evitarse:</a:t>
            </a:r>
          </a:p>
          <a:p>
            <a:pPr fontAlgn="base">
              <a:lnSpc>
                <a:spcPct val="150000"/>
              </a:lnSpc>
            </a:pPr>
            <a:endParaRPr lang="es-ES" dirty="0">
              <a:latin typeface="+mj-lt"/>
            </a:endParaRPr>
          </a:p>
          <a:p>
            <a:pPr marL="285750" indent="-285750" fontAlgn="base">
              <a:lnSpc>
                <a:spcPct val="150000"/>
              </a:lnSpc>
              <a:buFont typeface="Arial" panose="020B0604020202020204" pitchFamily="34" charset="0"/>
              <a:buChar char="•"/>
            </a:pPr>
            <a:r>
              <a:rPr lang="es-ES" dirty="0">
                <a:latin typeface="+mj-lt"/>
              </a:rPr>
              <a:t>evaluar y comentar las declaraciones del interlocutor,</a:t>
            </a:r>
          </a:p>
          <a:p>
            <a:pPr marL="285750" indent="-285750" fontAlgn="base">
              <a:lnSpc>
                <a:spcPct val="150000"/>
              </a:lnSpc>
              <a:buFont typeface="Arial" panose="020B0604020202020204" pitchFamily="34" charset="0"/>
              <a:buChar char="•"/>
            </a:pPr>
            <a:r>
              <a:rPr lang="es-ES" dirty="0">
                <a:latin typeface="+mj-lt"/>
              </a:rPr>
              <a:t>falta de concentración en la conversación y en la otra persona,</a:t>
            </a:r>
          </a:p>
          <a:p>
            <a:pPr marL="285750" indent="-285750" fontAlgn="base">
              <a:lnSpc>
                <a:spcPct val="150000"/>
              </a:lnSpc>
              <a:buFont typeface="Arial" panose="020B0604020202020204" pitchFamily="34" charset="0"/>
              <a:buChar char="•"/>
            </a:pPr>
            <a:r>
              <a:rPr lang="es-ES" dirty="0">
                <a:latin typeface="+mj-lt"/>
              </a:rPr>
              <a:t>interfiriendo con la expresión de alguien, presentando constantemente sus comentarios,</a:t>
            </a:r>
          </a:p>
          <a:p>
            <a:pPr marL="285750" indent="-285750" fontAlgn="base">
              <a:lnSpc>
                <a:spcPct val="150000"/>
              </a:lnSpc>
              <a:buFont typeface="Arial" panose="020B0604020202020204" pitchFamily="34" charset="0"/>
              <a:buChar char="•"/>
            </a:pPr>
            <a:r>
              <a:rPr lang="es-ES" dirty="0">
                <a:latin typeface="+mj-lt"/>
              </a:rPr>
              <a:t>mostrando aburrimiento e indiferencia ante lo que dice el interlocutor.</a:t>
            </a:r>
          </a:p>
          <a:p>
            <a:pPr marL="285750" indent="-285750" fontAlgn="base">
              <a:lnSpc>
                <a:spcPct val="150000"/>
              </a:lnSpc>
              <a:buFont typeface="Arial" panose="020B0604020202020204" pitchFamily="34" charset="0"/>
              <a:buChar char="•"/>
            </a:pPr>
            <a:r>
              <a:rPr lang="es-ES" dirty="0">
                <a:latin typeface="+mj-lt"/>
              </a:rPr>
              <a:t>cambio repentino en un tema diferente</a:t>
            </a:r>
          </a:p>
          <a:p>
            <a:pPr marL="285750" indent="-285750" fontAlgn="base">
              <a:lnSpc>
                <a:spcPct val="150000"/>
              </a:lnSpc>
              <a:buFont typeface="Arial" panose="020B0604020202020204" pitchFamily="34" charset="0"/>
              <a:buChar char="•"/>
            </a:pPr>
            <a:r>
              <a:rPr lang="es-ES" dirty="0">
                <a:latin typeface="+mj-lt"/>
              </a:rPr>
              <a:t>evaluación del interlocutor</a:t>
            </a:r>
          </a:p>
          <a:p>
            <a:endParaRPr lang="pl-PL" dirty="0">
              <a:latin typeface="+mj-lt"/>
            </a:endParaRPr>
          </a:p>
        </p:txBody>
      </p:sp>
      <p:pic>
        <p:nvPicPr>
          <p:cNvPr id="6146" name="Picture 2" descr="C:\Users\lexio\AppData\Local\Microsoft\Windows\INetCache\IE\HHA3ULAZ\affiliate-manager-mistake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047" y="0"/>
            <a:ext cx="4146468" cy="221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253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1823"/>
          </a:xfrm>
          <a:prstGeom prst="rect">
            <a:avLst/>
          </a:prstGeom>
        </p:spPr>
      </p:pic>
      <p:pic>
        <p:nvPicPr>
          <p:cNvPr id="7" name="Picture 4" descr="C:\Users\lexio\AppData\Local\Microsoft\Windows\INetCache\IE\HHA3ULAZ\1a6d689228a310ca0223e00d094612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977" y="2581834"/>
            <a:ext cx="8772257" cy="415513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lexio\AppData\Local\Microsoft\Windows\INetCache\IE\HA1I8GIQ\mistake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9940" y="81752"/>
            <a:ext cx="3810292" cy="2097742"/>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111768" y="1708846"/>
            <a:ext cx="7893424" cy="584775"/>
          </a:xfrm>
          <a:prstGeom prst="rect">
            <a:avLst/>
          </a:prstGeom>
          <a:noFill/>
        </p:spPr>
        <p:txBody>
          <a:bodyPr wrap="square" rtlCol="0">
            <a:spAutoFit/>
          </a:bodyPr>
          <a:lstStyle/>
          <a:p>
            <a:r>
              <a:rPr lang="es-ES" sz="3200" b="1">
                <a:latin typeface="+mj-lt"/>
              </a:rPr>
              <a:t>¿Y cómo estás lidiando con esos problemas?</a:t>
            </a:r>
            <a:endParaRPr lang="es-ES" sz="3200" b="1" dirty="0">
              <a:latin typeface="+mj-lt"/>
            </a:endParaRPr>
          </a:p>
        </p:txBody>
      </p:sp>
    </p:spTree>
    <p:extLst>
      <p:ext uri="{BB962C8B-B14F-4D97-AF65-F5344CB8AC3E}">
        <p14:creationId xmlns:p14="http://schemas.microsoft.com/office/powerpoint/2010/main" val="176210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756" y="0"/>
            <a:ext cx="12152244" cy="6796878"/>
          </a:xfrm>
        </p:spPr>
      </p:pic>
      <p:sp>
        <p:nvSpPr>
          <p:cNvPr id="2" name="Título 1"/>
          <p:cNvSpPr>
            <a:spLocks noGrp="1"/>
          </p:cNvSpPr>
          <p:nvPr>
            <p:ph type="title"/>
          </p:nvPr>
        </p:nvSpPr>
        <p:spPr>
          <a:xfrm>
            <a:off x="1416424" y="1518064"/>
            <a:ext cx="9917498" cy="1325563"/>
          </a:xfrm>
        </p:spPr>
        <p:txBody>
          <a:bodyPr>
            <a:normAutofit/>
          </a:bodyPr>
          <a:lstStyle/>
          <a:p>
            <a:r>
              <a:rPr lang="es-ES" altLang="es-ES" sz="3200" b="1" dirty="0">
                <a:latin typeface="+mn-lt"/>
              </a:rPr>
              <a:t>Descripción de los Objetivos y Contenido </a:t>
            </a:r>
            <a:endParaRPr lang="es-ES" sz="3200" b="1" dirty="0">
              <a:solidFill>
                <a:srgbClr val="0070C0"/>
              </a:solidFill>
              <a:latin typeface="+mn-lt"/>
              <a:ea typeface="Bebas" charset="0"/>
              <a:cs typeface="Bebas" charset="0"/>
            </a:endParaRPr>
          </a:p>
        </p:txBody>
      </p:sp>
      <p:sp>
        <p:nvSpPr>
          <p:cNvPr id="5" name="Título 1"/>
          <p:cNvSpPr txBox="1">
            <a:spLocks/>
          </p:cNvSpPr>
          <p:nvPr/>
        </p:nvSpPr>
        <p:spPr>
          <a:xfrm>
            <a:off x="2115670" y="2762905"/>
            <a:ext cx="8833684" cy="3089275"/>
          </a:xfrm>
          <a:prstGeom prst="rect">
            <a:avLst/>
          </a:prstGeom>
        </p:spPr>
        <p:txBody>
          <a:bodyPr vert="horz" lIns="91440" tIns="45720" rIns="91440" bIns="45720" rtlCol="0" anchor="ctr">
            <a:noAutofit/>
          </a:bodyPr>
          <a:lstStyle/>
          <a:p>
            <a:pPr>
              <a:buFont typeface="Arial" panose="020B0604020202020204" pitchFamily="34" charset="0"/>
              <a:buChar char="•"/>
              <a:defRPr/>
            </a:pPr>
            <a:r>
              <a:rPr lang="es-ES" altLang="es-ES" sz="2400" dirty="0"/>
              <a:t>Objetivo 1.- Definir la escucha activa y sus características.</a:t>
            </a:r>
          </a:p>
          <a:p>
            <a:pPr>
              <a:defRPr/>
            </a:pPr>
            <a:endParaRPr lang="es-ES" altLang="es-ES" sz="2400" dirty="0"/>
          </a:p>
          <a:p>
            <a:pPr>
              <a:buFont typeface="Arial" panose="020B0604020202020204" pitchFamily="34" charset="0"/>
              <a:buChar char="•"/>
              <a:defRPr/>
            </a:pPr>
            <a:r>
              <a:rPr lang="es-ES" altLang="es-ES" sz="2400" dirty="0"/>
              <a:t>Objetivo 2- Explicar la importancia de la escucha eficiente y fomentar la escucha de la implementación para mejorar las posibilidades de una comunicación exitosa.</a:t>
            </a:r>
          </a:p>
          <a:p>
            <a:pPr>
              <a:buFont typeface="Arial" panose="020B0604020202020204" pitchFamily="34" charset="0"/>
              <a:buChar char="•"/>
              <a:defRPr/>
            </a:pPr>
            <a:endParaRPr lang="es-ES" altLang="es-ES" sz="2400" dirty="0"/>
          </a:p>
          <a:p>
            <a:pPr>
              <a:buFont typeface="Arial" panose="020B0604020202020204" pitchFamily="34" charset="0"/>
              <a:buChar char="•"/>
              <a:defRPr/>
            </a:pPr>
            <a:r>
              <a:rPr lang="es-ES" altLang="es-ES" sz="2400" dirty="0"/>
              <a:t>Contenido: Descripción de técnicas, formas, errores y resultados de la escucha activa.</a:t>
            </a:r>
          </a:p>
        </p:txBody>
      </p:sp>
    </p:spTree>
    <p:extLst>
      <p:ext uri="{BB962C8B-B14F-4D97-AF65-F5344CB8AC3E}">
        <p14:creationId xmlns:p14="http://schemas.microsoft.com/office/powerpoint/2010/main" val="78689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756" y="61122"/>
            <a:ext cx="12152244" cy="6796878"/>
          </a:xfrm>
        </p:spPr>
      </p:pic>
      <p:sp>
        <p:nvSpPr>
          <p:cNvPr id="2" name="Título 1"/>
          <p:cNvSpPr>
            <a:spLocks noGrp="1"/>
          </p:cNvSpPr>
          <p:nvPr>
            <p:ph type="title"/>
          </p:nvPr>
        </p:nvSpPr>
        <p:spPr>
          <a:xfrm>
            <a:off x="1416424" y="1518064"/>
            <a:ext cx="9917498" cy="1325563"/>
          </a:xfrm>
        </p:spPr>
        <p:txBody>
          <a:bodyPr>
            <a:normAutofit/>
          </a:bodyPr>
          <a:lstStyle/>
          <a:p>
            <a:r>
              <a:rPr lang="es-ES" altLang="es-ES" sz="3200" b="1" dirty="0"/>
              <a:t>Descripción del método de enseñanza</a:t>
            </a:r>
            <a:endParaRPr lang="es-ES" sz="3200" b="1" dirty="0">
              <a:solidFill>
                <a:srgbClr val="0070C0"/>
              </a:solidFill>
              <a:latin typeface="Bebas" charset="0"/>
              <a:ea typeface="Bebas" charset="0"/>
              <a:cs typeface="Bebas" charset="0"/>
            </a:endParaRPr>
          </a:p>
        </p:txBody>
      </p:sp>
      <p:sp>
        <p:nvSpPr>
          <p:cNvPr id="9" name="Marcador de texto 2"/>
          <p:cNvSpPr txBox="1">
            <a:spLocks/>
          </p:cNvSpPr>
          <p:nvPr/>
        </p:nvSpPr>
        <p:spPr bwMode="auto">
          <a:xfrm>
            <a:off x="1418290" y="2708275"/>
            <a:ext cx="9016627" cy="27960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lvl="1" indent="-285750" algn="just" fontAlgn="base">
              <a:spcBef>
                <a:spcPct val="20000"/>
              </a:spcBef>
              <a:spcAft>
                <a:spcPct val="0"/>
              </a:spcAft>
              <a:buFont typeface="Arial" charset="0"/>
              <a:buChar char="–"/>
              <a:defRPr/>
            </a:pPr>
            <a:r>
              <a:rPr lang="es-ES" altLang="es-ES" sz="2000" dirty="0">
                <a:solidFill>
                  <a:sysClr val="windowText" lastClr="000000"/>
                </a:solidFill>
              </a:rPr>
              <a:t>El participante de esta actividad formativa debe leer atentamente las diapositivas y seguir los ejercicios propuestos para obtener una visión general de la importancia del contenido propuesto y su implicación con el éxito del emprendedor. </a:t>
            </a:r>
          </a:p>
          <a:p>
            <a:pPr marL="742950" lvl="1" indent="-285750" algn="just" fontAlgn="base">
              <a:spcBef>
                <a:spcPct val="20000"/>
              </a:spcBef>
              <a:spcAft>
                <a:spcPct val="0"/>
              </a:spcAft>
              <a:buFont typeface="Arial" charset="0"/>
              <a:buChar char="–"/>
              <a:defRPr/>
            </a:pPr>
            <a:endParaRPr lang="es-ES" altLang="es-ES" sz="2000" dirty="0">
              <a:solidFill>
                <a:sysClr val="windowText" lastClr="000000"/>
              </a:solidFill>
            </a:endParaRPr>
          </a:p>
          <a:p>
            <a:pPr marL="742950" lvl="1" indent="-285750" algn="just" fontAlgn="base">
              <a:spcBef>
                <a:spcPct val="20000"/>
              </a:spcBef>
              <a:spcAft>
                <a:spcPct val="0"/>
              </a:spcAft>
              <a:buFont typeface="Arial" charset="0"/>
              <a:buChar char="–"/>
              <a:defRPr/>
            </a:pPr>
            <a:r>
              <a:rPr lang="es-ES" altLang="es-ES" sz="2000" dirty="0">
                <a:solidFill>
                  <a:sysClr val="windowText" lastClr="000000"/>
                </a:solidFill>
              </a:rPr>
              <a:t>Al final de esta píldora se pueden encontrar una serie de ejercicios de autoevaluación que pretenden ser una forma de verificación de los contenidos propuestos.</a:t>
            </a:r>
          </a:p>
        </p:txBody>
      </p:sp>
    </p:spTree>
    <p:extLst>
      <p:ext uri="{BB962C8B-B14F-4D97-AF65-F5344CB8AC3E}">
        <p14:creationId xmlns:p14="http://schemas.microsoft.com/office/powerpoint/2010/main" val="786898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515815"/>
            <a:ext cx="12192000" cy="6736976"/>
          </a:xfrm>
        </p:spPr>
      </p:pic>
      <p:sp>
        <p:nvSpPr>
          <p:cNvPr id="2" name="Título 1"/>
          <p:cNvSpPr>
            <a:spLocks noGrp="1"/>
          </p:cNvSpPr>
          <p:nvPr>
            <p:ph type="title"/>
          </p:nvPr>
        </p:nvSpPr>
        <p:spPr>
          <a:xfrm>
            <a:off x="128953" y="1582616"/>
            <a:ext cx="10607091" cy="4536830"/>
          </a:xfrm>
        </p:spPr>
        <p:txBody>
          <a:bodyPr>
            <a:noAutofit/>
          </a:bodyPr>
          <a:lstStyle/>
          <a:p>
            <a:pPr fontAlgn="base"/>
            <a:r>
              <a:rPr lang="pl-PL" sz="2000" dirty="0"/>
              <a:t/>
            </a:r>
            <a:br>
              <a:rPr lang="pl-PL" sz="2000" dirty="0"/>
            </a:br>
            <a:r>
              <a:rPr lang="pl-PL" sz="2000" dirty="0"/>
              <a:t/>
            </a:r>
            <a:br>
              <a:rPr lang="pl-PL" sz="2000" dirty="0"/>
            </a:br>
            <a:r>
              <a:rPr lang="pl-PL" sz="2000" dirty="0"/>
              <a:t/>
            </a:r>
            <a:br>
              <a:rPr lang="pl-PL" sz="2000" dirty="0"/>
            </a:br>
            <a:r>
              <a:rPr lang="pl-PL" sz="2000" dirty="0"/>
              <a:t/>
            </a:r>
            <a:br>
              <a:rPr lang="pl-PL" sz="2000" dirty="0"/>
            </a:br>
            <a:endParaRPr lang="es-ES" sz="2000" b="1" dirty="0">
              <a:solidFill>
                <a:srgbClr val="0070C0"/>
              </a:solidFill>
              <a:latin typeface="Bebas" charset="0"/>
              <a:ea typeface="Bebas" charset="0"/>
              <a:cs typeface="Bebas" charset="0"/>
            </a:endParaRPr>
          </a:p>
        </p:txBody>
      </p:sp>
      <p:sp>
        <p:nvSpPr>
          <p:cNvPr id="3" name="pole tekstowe 2"/>
          <p:cNvSpPr txBox="1"/>
          <p:nvPr/>
        </p:nvSpPr>
        <p:spPr>
          <a:xfrm>
            <a:off x="1008530" y="1945637"/>
            <a:ext cx="5930153" cy="3046988"/>
          </a:xfrm>
          <a:prstGeom prst="rect">
            <a:avLst/>
          </a:prstGeom>
          <a:noFill/>
        </p:spPr>
        <p:txBody>
          <a:bodyPr wrap="square" rtlCol="0">
            <a:spAutoFit/>
          </a:bodyPr>
          <a:lstStyle/>
          <a:p>
            <a:pPr>
              <a:lnSpc>
                <a:spcPct val="200000"/>
              </a:lnSpc>
            </a:pPr>
            <a:r>
              <a:rPr lang="es-ES" sz="2400" b="1" i="1" dirty="0">
                <a:latin typeface="+mj-lt"/>
              </a:rPr>
              <a:t>"La naturaleza nos dio dos ojos, dos oídos,</a:t>
            </a:r>
          </a:p>
          <a:p>
            <a:pPr>
              <a:lnSpc>
                <a:spcPct val="200000"/>
              </a:lnSpc>
            </a:pPr>
            <a:r>
              <a:rPr lang="es-ES" sz="2400" b="1" i="1" dirty="0">
                <a:latin typeface="+mj-lt"/>
              </a:rPr>
              <a:t>pero sólo </a:t>
            </a:r>
            <a:r>
              <a:rPr lang="es-ES" sz="2400" b="1" i="1" dirty="0" smtClean="0">
                <a:latin typeface="+mj-lt"/>
              </a:rPr>
              <a:t>una boca para </a:t>
            </a:r>
            <a:r>
              <a:rPr lang="es-ES" sz="2400" b="1" i="1" dirty="0">
                <a:latin typeface="+mj-lt"/>
              </a:rPr>
              <a:t>que podamos mirar y escuchar más de lo que decimos. “</a:t>
            </a:r>
          </a:p>
          <a:p>
            <a:pPr>
              <a:lnSpc>
                <a:spcPct val="200000"/>
              </a:lnSpc>
            </a:pPr>
            <a:r>
              <a:rPr lang="es-ES" sz="2400" b="1" i="1" dirty="0" err="1" smtClean="0">
                <a:latin typeface="+mj-lt"/>
              </a:rPr>
              <a:t>Socrates</a:t>
            </a:r>
            <a:endParaRPr lang="es-ES" sz="2400" b="1" i="1" dirty="0">
              <a:latin typeface="+mj-lt"/>
            </a:endParaRPr>
          </a:p>
        </p:txBody>
      </p:sp>
      <p:pic>
        <p:nvPicPr>
          <p:cNvPr id="1026" name="Picture 2" descr="C:\Users\lexio\AppData\Local\Microsoft\Windows\INetCache\IE\HA1I8GIQ\big-ears-1473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683" y="765081"/>
            <a:ext cx="46577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295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756" y="61122"/>
            <a:ext cx="12152244" cy="6796878"/>
          </a:xfrm>
        </p:spPr>
      </p:pic>
      <p:sp>
        <p:nvSpPr>
          <p:cNvPr id="2" name="Título 1"/>
          <p:cNvSpPr>
            <a:spLocks noGrp="1"/>
          </p:cNvSpPr>
          <p:nvPr>
            <p:ph type="title"/>
          </p:nvPr>
        </p:nvSpPr>
        <p:spPr>
          <a:xfrm>
            <a:off x="403412" y="1182307"/>
            <a:ext cx="10892117" cy="4223411"/>
          </a:xfrm>
        </p:spPr>
        <p:txBody>
          <a:bodyPr>
            <a:noAutofit/>
          </a:bodyPr>
          <a:lstStyle/>
          <a:p>
            <a:pPr fontAlgn="base">
              <a:lnSpc>
                <a:spcPct val="150000"/>
              </a:lnSpc>
            </a:pPr>
            <a:r>
              <a:rPr lang="pl-PL" sz="2000" dirty="0"/>
              <a:t/>
            </a:r>
            <a:br>
              <a:rPr lang="pl-PL" sz="2000" dirty="0"/>
            </a:br>
            <a:r>
              <a:rPr lang="es-ES" sz="2000" b="1" dirty="0">
                <a:effectLst>
                  <a:outerShdw blurRad="38100" dist="38100" dir="2700000" algn="tl">
                    <a:srgbClr val="000000">
                      <a:alpha val="43137"/>
                    </a:srgbClr>
                  </a:outerShdw>
                </a:effectLst>
              </a:rPr>
              <a:t>La escucha activa </a:t>
            </a:r>
            <a:r>
              <a:rPr lang="es-ES" sz="2000" dirty="0">
                <a:effectLst>
                  <a:outerShdw blurRad="38100" dist="38100" dir="2700000" algn="tl">
                    <a:srgbClr val="000000">
                      <a:alpha val="43137"/>
                    </a:srgbClr>
                  </a:outerShdw>
                </a:effectLst>
              </a:rPr>
              <a:t>es un papel extremadamente importante en el proceso de comunicación interpersonal efectiva. Permite no sólo obtener información, sino también conocer el punto de vista del espectador. La escucha activa también le da la oportunidad de crear una relación basada en el respeto mutuo, la confianza y la empatía, afectando así la eficacia y la calidad de nuestro trabajo.</a:t>
            </a:r>
            <a:r>
              <a:rPr lang="pl-PL" sz="2000" dirty="0"/>
              <a:t/>
            </a:r>
            <a:br>
              <a:rPr lang="pl-PL" sz="2000" dirty="0"/>
            </a:br>
            <a:r>
              <a:rPr lang="pl-PL" sz="2000" dirty="0"/>
              <a:t/>
            </a:r>
            <a:br>
              <a:rPr lang="pl-PL" sz="2000" dirty="0"/>
            </a:br>
            <a:r>
              <a:rPr lang="pl-PL" sz="2000" dirty="0"/>
              <a:t/>
            </a:r>
            <a:br>
              <a:rPr lang="pl-PL" sz="2000" dirty="0"/>
            </a:br>
            <a:endParaRPr lang="es-ES" sz="2000" b="1" dirty="0">
              <a:solidFill>
                <a:srgbClr val="0070C0"/>
              </a:solidFill>
              <a:latin typeface="Bebas" charset="0"/>
              <a:ea typeface="Bebas" charset="0"/>
              <a:cs typeface="Bebas" charset="0"/>
            </a:endParaRPr>
          </a:p>
        </p:txBody>
      </p:sp>
      <p:pic>
        <p:nvPicPr>
          <p:cNvPr id="3081" name="Picture 9" descr="C:\Users\lexio\AppData\Local\Microsoft\Windows\INetCache\IE\HHA3ULAZ\3446d3904fdfa054ffd789f4e1add0a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376" y="4067736"/>
            <a:ext cx="5002306" cy="2460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161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 y="61122"/>
            <a:ext cx="12152244" cy="6796878"/>
          </a:xfrm>
          <a:prstGeom prst="rect">
            <a:avLst/>
          </a:prstGeom>
        </p:spPr>
      </p:pic>
      <p:sp>
        <p:nvSpPr>
          <p:cNvPr id="26630" name="5 Rectángulo"/>
          <p:cNvSpPr>
            <a:spLocks noChangeArrowheads="1"/>
          </p:cNvSpPr>
          <p:nvPr/>
        </p:nvSpPr>
        <p:spPr bwMode="auto">
          <a:xfrm>
            <a:off x="830322" y="1879684"/>
            <a:ext cx="10571112" cy="3323987"/>
          </a:xfrm>
          <a:prstGeom prst="rect">
            <a:avLst/>
          </a:prstGeom>
          <a:noFill/>
          <a:ln w="9525">
            <a:noFill/>
            <a:miter lim="800000"/>
            <a:headEnd/>
            <a:tailEnd/>
          </a:ln>
        </p:spPr>
        <p:txBody>
          <a:bodyPr wrap="square">
            <a:spAutoFit/>
          </a:bodyPr>
          <a:lstStyle/>
          <a:p>
            <a:pPr>
              <a:lnSpc>
                <a:spcPct val="150000"/>
              </a:lnSpc>
              <a:spcBef>
                <a:spcPct val="50000"/>
              </a:spcBef>
            </a:pPr>
            <a:r>
              <a:rPr lang="es-ES" sz="2000" dirty="0">
                <a:latin typeface="+mj-lt"/>
              </a:rPr>
              <a:t>La capacidad de </a:t>
            </a:r>
            <a:r>
              <a:rPr lang="es-ES" sz="2000" dirty="0" smtClean="0">
                <a:latin typeface="+mj-lt"/>
              </a:rPr>
              <a:t>realizar una buena escucha activa depende </a:t>
            </a:r>
            <a:r>
              <a:rPr lang="es-ES" sz="2000" dirty="0">
                <a:latin typeface="+mj-lt"/>
              </a:rPr>
              <a:t>de</a:t>
            </a:r>
          </a:p>
          <a:p>
            <a:pPr>
              <a:lnSpc>
                <a:spcPct val="150000"/>
              </a:lnSpc>
              <a:spcBef>
                <a:spcPct val="50000"/>
              </a:spcBef>
            </a:pPr>
            <a:r>
              <a:rPr lang="es-ES" sz="2000" dirty="0">
                <a:latin typeface="+mj-lt"/>
              </a:rPr>
              <a:t>u</a:t>
            </a:r>
            <a:r>
              <a:rPr lang="es-ES" sz="2000" dirty="0" smtClean="0">
                <a:latin typeface="+mj-lt"/>
              </a:rPr>
              <a:t>na comunicación </a:t>
            </a:r>
            <a:r>
              <a:rPr lang="es-ES" sz="2000" dirty="0">
                <a:latin typeface="+mj-lt"/>
              </a:rPr>
              <a:t>verbal y no verbal apropiada.</a:t>
            </a:r>
          </a:p>
          <a:p>
            <a:pPr>
              <a:lnSpc>
                <a:spcPct val="150000"/>
              </a:lnSpc>
              <a:spcBef>
                <a:spcPct val="50000"/>
              </a:spcBef>
            </a:pPr>
            <a:r>
              <a:rPr lang="es-ES" sz="2000" dirty="0">
                <a:latin typeface="+mj-lt"/>
              </a:rPr>
              <a:t>La </a:t>
            </a:r>
            <a:r>
              <a:rPr lang="es-ES" sz="2000" b="1" dirty="0">
                <a:latin typeface="+mj-lt"/>
              </a:rPr>
              <a:t>comunicación verbal </a:t>
            </a:r>
            <a:r>
              <a:rPr lang="es-ES" sz="2000" dirty="0">
                <a:latin typeface="+mj-lt"/>
              </a:rPr>
              <a:t>es un tipo de comunicación oral en la que el mensaje se transmite a través de las palabras habladas. </a:t>
            </a:r>
          </a:p>
          <a:p>
            <a:pPr>
              <a:lnSpc>
                <a:spcPct val="150000"/>
              </a:lnSpc>
              <a:spcBef>
                <a:spcPct val="50000"/>
              </a:spcBef>
            </a:pPr>
            <a:r>
              <a:rPr lang="es-ES" sz="2000" dirty="0">
                <a:latin typeface="+mj-lt"/>
              </a:rPr>
              <a:t>Aquí el remitente da palabras a sus sentimientos, pensamientos, ideas y opiniones y las expresa en forma de discursos, discusiones, presentaciones y a través de conversaciones cara a cara.</a:t>
            </a:r>
          </a:p>
        </p:txBody>
      </p:sp>
      <p:pic>
        <p:nvPicPr>
          <p:cNvPr id="5" name="Picture 2" descr="C:\Users\lexio\AppData\Local\Microsoft\Windows\INetCache\IE\HA1I8GIQ\ear-2973126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9841" y="133834"/>
            <a:ext cx="4673559" cy="2454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447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561"/>
            <a:ext cx="12152244" cy="6796878"/>
          </a:xfrm>
          <a:prstGeom prst="rect">
            <a:avLst/>
          </a:prstGeom>
        </p:spPr>
      </p:pic>
      <p:sp>
        <p:nvSpPr>
          <p:cNvPr id="6" name="Rectangle 1"/>
          <p:cNvSpPr>
            <a:spLocks noChangeArrowheads="1"/>
          </p:cNvSpPr>
          <p:nvPr/>
        </p:nvSpPr>
        <p:spPr bwMode="auto">
          <a:xfrm>
            <a:off x="188259" y="848482"/>
            <a:ext cx="10874642" cy="5430717"/>
          </a:xfrm>
          <a:prstGeom prst="rect">
            <a:avLst/>
          </a:prstGeom>
          <a:noFill/>
          <a:ln w="9525">
            <a:noFill/>
            <a:miter lim="800000"/>
            <a:headEnd/>
            <a:tailEnd/>
          </a:ln>
          <a:effectLst/>
        </p:spPr>
        <p:txBody>
          <a:bodyPr wrap="square" anchor="ctr">
            <a:spAutoFit/>
          </a:bodyPr>
          <a:lstStyle/>
          <a:p>
            <a:pPr algn="just">
              <a:defRPr/>
            </a:pPr>
            <a:endParaRPr lang="pl-PL" sz="2000" dirty="0"/>
          </a:p>
          <a:p>
            <a:pPr algn="just">
              <a:defRPr/>
            </a:pPr>
            <a:endParaRPr lang="pl-PL" sz="2000" dirty="0"/>
          </a:p>
          <a:p>
            <a:pPr algn="just">
              <a:defRPr/>
            </a:pPr>
            <a:endParaRPr lang="pl-PL" sz="2000" dirty="0"/>
          </a:p>
          <a:p>
            <a:pPr algn="just">
              <a:defRPr/>
            </a:pPr>
            <a:endParaRPr lang="pl-PL" sz="2000" dirty="0"/>
          </a:p>
          <a:p>
            <a:pPr>
              <a:lnSpc>
                <a:spcPct val="150000"/>
              </a:lnSpc>
              <a:defRPr/>
            </a:pPr>
            <a:r>
              <a:rPr lang="es-ES" sz="2000" b="1" dirty="0">
                <a:effectLst>
                  <a:outerShdw blurRad="38100" dist="38100" dir="2700000" algn="tl">
                    <a:srgbClr val="000000">
                      <a:alpha val="43137"/>
                    </a:srgbClr>
                  </a:outerShdw>
                </a:effectLst>
                <a:latin typeface="+mj-lt"/>
              </a:rPr>
              <a:t>La comunicación no verbal </a:t>
            </a:r>
            <a:r>
              <a:rPr lang="es-ES" sz="2000" dirty="0">
                <a:effectLst>
                  <a:outerShdw blurRad="38100" dist="38100" dir="2700000" algn="tl">
                    <a:srgbClr val="000000">
                      <a:alpha val="43137"/>
                    </a:srgbClr>
                  </a:outerShdw>
                </a:effectLst>
                <a:latin typeface="+mj-lt"/>
              </a:rPr>
              <a:t>es la transmisión no lingüística de información a través de canales visuales, auditivos, táctiles y kinestésicos (físicos). </a:t>
            </a:r>
          </a:p>
          <a:p>
            <a:pPr>
              <a:lnSpc>
                <a:spcPct val="150000"/>
              </a:lnSpc>
              <a:defRPr/>
            </a:pPr>
            <a:r>
              <a:rPr lang="es-ES" sz="2000" dirty="0">
                <a:effectLst>
                  <a:outerShdw blurRad="38100" dist="38100" dir="2700000" algn="tl">
                    <a:srgbClr val="000000">
                      <a:alpha val="43137"/>
                    </a:srgbClr>
                  </a:outerShdw>
                </a:effectLst>
                <a:latin typeface="+mj-lt"/>
              </a:rPr>
              <a:t>Incluye las expresiones faciales, el tono y la entonación de la voz, los gestos que se muestran a través del lenguaje corporal y la distancia física entre los comunicadores (proxémicos). </a:t>
            </a:r>
            <a:r>
              <a:rPr lang="es-ES" sz="2000" dirty="0">
                <a:solidFill>
                  <a:schemeClr val="accent1">
                    <a:lumMod val="75000"/>
                  </a:schemeClr>
                </a:solidFill>
                <a:effectLst>
                  <a:outerShdw blurRad="38100" dist="38100" dir="2700000" algn="tl">
                    <a:srgbClr val="000000">
                      <a:alpha val="43137"/>
                    </a:srgbClr>
                  </a:outerShdw>
                </a:effectLst>
                <a:latin typeface="+mj-lt"/>
              </a:rPr>
              <a:t>A menudo subestimamos el poder de la comunicación no verbal!</a:t>
            </a:r>
          </a:p>
          <a:p>
            <a:pPr>
              <a:lnSpc>
                <a:spcPct val="150000"/>
              </a:lnSpc>
              <a:defRPr/>
            </a:pPr>
            <a:r>
              <a:rPr lang="es-ES" sz="2000" dirty="0">
                <a:effectLst>
                  <a:outerShdw blurRad="38100" dist="38100" dir="2700000" algn="tl">
                    <a:srgbClr val="000000">
                      <a:alpha val="43137"/>
                    </a:srgbClr>
                  </a:outerShdw>
                </a:effectLst>
                <a:latin typeface="+mj-lt"/>
              </a:rPr>
              <a:t>Equivocadamente porque:</a:t>
            </a:r>
          </a:p>
          <a:p>
            <a:pPr>
              <a:lnSpc>
                <a:spcPct val="150000"/>
              </a:lnSpc>
              <a:defRPr/>
            </a:pPr>
            <a:r>
              <a:rPr lang="es-ES" sz="2000" dirty="0">
                <a:effectLst>
                  <a:outerShdw blurRad="38100" dist="38100" dir="2700000" algn="tl">
                    <a:srgbClr val="000000">
                      <a:alpha val="43137"/>
                    </a:srgbClr>
                  </a:outerShdw>
                </a:effectLst>
                <a:latin typeface="+mj-lt"/>
              </a:rPr>
              <a:t>1. El lenguaje corporal es de hasta el 55% del mensaje,</a:t>
            </a:r>
          </a:p>
          <a:p>
            <a:pPr>
              <a:lnSpc>
                <a:spcPct val="150000"/>
              </a:lnSpc>
              <a:defRPr/>
            </a:pPr>
            <a:r>
              <a:rPr lang="es-ES" sz="2000" dirty="0">
                <a:effectLst>
                  <a:outerShdw blurRad="38100" dist="38100" dir="2700000" algn="tl">
                    <a:srgbClr val="000000">
                      <a:alpha val="43137"/>
                    </a:srgbClr>
                  </a:outerShdw>
                </a:effectLst>
                <a:latin typeface="+mj-lt"/>
              </a:rPr>
              <a:t>2. Sólo después tenemos un tono de voz (38%),</a:t>
            </a:r>
          </a:p>
          <a:p>
            <a:pPr>
              <a:lnSpc>
                <a:spcPct val="150000"/>
              </a:lnSpc>
              <a:defRPr/>
            </a:pPr>
            <a:r>
              <a:rPr lang="es-ES" sz="2000" dirty="0">
                <a:effectLst>
                  <a:outerShdw blurRad="38100" dist="38100" dir="2700000" algn="tl">
                    <a:srgbClr val="000000">
                      <a:alpha val="43137"/>
                    </a:srgbClr>
                  </a:outerShdw>
                </a:effectLst>
                <a:latin typeface="+mj-lt"/>
              </a:rPr>
              <a:t>3. Finalmente llegan las palabras (7%).</a:t>
            </a:r>
            <a:endParaRPr lang="es-ES" sz="2000" kern="1000" dirty="0">
              <a:solidFill>
                <a:prstClr val="black"/>
              </a:solidFill>
              <a:latin typeface="Calibri"/>
              <a:ea typeface="Arial Unicode MS" pitchFamily="34" charset="-128"/>
              <a:cs typeface="Tahoma" pitchFamily="34" charset="0"/>
              <a:sym typeface="Symbol" pitchFamily="18" charset="2"/>
            </a:endParaRPr>
          </a:p>
        </p:txBody>
      </p:sp>
      <p:pic>
        <p:nvPicPr>
          <p:cNvPr id="8" name="Obraz 7">
            <a:extLst>
              <a:ext uri="{FF2B5EF4-FFF2-40B4-BE49-F238E27FC236}">
                <a16:creationId xmlns:a16="http://schemas.microsoft.com/office/drawing/2014/main" xmlns="" id="{A4513DCA-9BA5-4F7F-BF95-66050D22027E}"/>
              </a:ext>
            </a:extLst>
          </p:cNvPr>
          <p:cNvPicPr>
            <a:picLocks noChangeAspect="1"/>
          </p:cNvPicPr>
          <p:nvPr/>
        </p:nvPicPr>
        <p:blipFill>
          <a:blip r:embed="rId3"/>
          <a:stretch>
            <a:fillRect/>
          </a:stretch>
        </p:blipFill>
        <p:spPr>
          <a:xfrm>
            <a:off x="8435052" y="0"/>
            <a:ext cx="3505200" cy="1866900"/>
          </a:xfrm>
          <a:prstGeom prst="rect">
            <a:avLst/>
          </a:prstGeom>
        </p:spPr>
      </p:pic>
      <p:pic>
        <p:nvPicPr>
          <p:cNvPr id="5125" name="Picture 5" descr="C:\Users\lexio\AppData\Local\Microsoft\Windows\INetCache\IE\DTZHRB9C\Body-Languag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5884" y="4217690"/>
            <a:ext cx="3717416" cy="19162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6" name="Rectangle 1"/>
          <p:cNvSpPr>
            <a:spLocks noChangeArrowheads="1"/>
          </p:cNvSpPr>
          <p:nvPr/>
        </p:nvSpPr>
        <p:spPr bwMode="auto">
          <a:xfrm>
            <a:off x="309552" y="1909454"/>
            <a:ext cx="10286689" cy="3416320"/>
          </a:xfrm>
          <a:prstGeom prst="rect">
            <a:avLst/>
          </a:prstGeom>
          <a:noFill/>
          <a:ln w="9525">
            <a:noFill/>
            <a:miter lim="800000"/>
            <a:headEnd/>
            <a:tailEnd/>
          </a:ln>
          <a:effectLst/>
        </p:spPr>
        <p:txBody>
          <a:bodyPr wrap="square" anchor="ctr">
            <a:spAutoFit/>
          </a:bodyPr>
          <a:lstStyle/>
          <a:p>
            <a:pPr algn="just">
              <a:lnSpc>
                <a:spcPct val="150000"/>
              </a:lnSpc>
              <a:defRPr/>
            </a:pPr>
            <a:r>
              <a:rPr lang="es-ES" b="1" kern="1000" dirty="0">
                <a:solidFill>
                  <a:srgbClr val="1F497D"/>
                </a:solidFill>
                <a:latin typeface="+mj-lt"/>
                <a:sym typeface="Symbol" pitchFamily="18" charset="2"/>
              </a:rPr>
              <a:t>Nuestro cuerpo no puede mentir!</a:t>
            </a:r>
          </a:p>
          <a:p>
            <a:pPr algn="just">
              <a:lnSpc>
                <a:spcPct val="150000"/>
              </a:lnSpc>
              <a:defRPr/>
            </a:pPr>
            <a:r>
              <a:rPr lang="es-ES" kern="1000" dirty="0">
                <a:latin typeface="+mj-lt"/>
                <a:sym typeface="Symbol" pitchFamily="18" charset="2"/>
              </a:rPr>
              <a:t>Por eso son importantes:</a:t>
            </a:r>
          </a:p>
          <a:p>
            <a:pPr marL="285750" indent="-285750" algn="just">
              <a:lnSpc>
                <a:spcPct val="150000"/>
              </a:lnSpc>
              <a:buFont typeface="Wingdings" panose="05000000000000000000" pitchFamily="2" charset="2"/>
              <a:buChar char="Ø"/>
              <a:defRPr/>
            </a:pPr>
            <a:r>
              <a:rPr lang="es-ES" kern="1000" dirty="0">
                <a:latin typeface="+mj-lt"/>
                <a:sym typeface="Symbol" pitchFamily="18" charset="2"/>
              </a:rPr>
              <a:t>expresiones faciales - la manera más importante de comunicar sus emociones,</a:t>
            </a:r>
          </a:p>
          <a:p>
            <a:pPr marL="285750" indent="-285750" algn="just">
              <a:lnSpc>
                <a:spcPct val="150000"/>
              </a:lnSpc>
              <a:buFont typeface="Wingdings" panose="05000000000000000000" pitchFamily="2" charset="2"/>
              <a:buChar char="Ø"/>
              <a:defRPr/>
            </a:pPr>
            <a:r>
              <a:rPr lang="es-ES" kern="1000" dirty="0">
                <a:latin typeface="+mj-lt"/>
                <a:sym typeface="Symbol" pitchFamily="18" charset="2"/>
              </a:rPr>
              <a:t>contacto visual - debe mantenerse en el 60 - 70% de la conversación,</a:t>
            </a:r>
          </a:p>
          <a:p>
            <a:pPr marL="285750" indent="-285750" algn="just">
              <a:lnSpc>
                <a:spcPct val="150000"/>
              </a:lnSpc>
              <a:buFont typeface="Wingdings" panose="05000000000000000000" pitchFamily="2" charset="2"/>
              <a:buChar char="Ø"/>
              <a:defRPr/>
            </a:pPr>
            <a:r>
              <a:rPr lang="es-ES" kern="1000" dirty="0">
                <a:latin typeface="+mj-lt"/>
                <a:sym typeface="Symbol" pitchFamily="18" charset="2"/>
              </a:rPr>
              <a:t>gesticulación, es decir, movimientos de manos, piernas, cabeza - cuerpo entero,</a:t>
            </a:r>
          </a:p>
          <a:p>
            <a:pPr marL="285750" indent="-285750" algn="just">
              <a:lnSpc>
                <a:spcPct val="150000"/>
              </a:lnSpc>
              <a:buFont typeface="Wingdings" panose="05000000000000000000" pitchFamily="2" charset="2"/>
              <a:buChar char="Ø"/>
              <a:defRPr/>
            </a:pPr>
            <a:r>
              <a:rPr lang="es-ES" kern="1000" dirty="0">
                <a:latin typeface="+mj-lt"/>
                <a:sym typeface="Symbol" pitchFamily="18" charset="2"/>
              </a:rPr>
              <a:t>posición del cuerpo - en primer lugar expresa el estado de tensión o </a:t>
            </a:r>
            <a:r>
              <a:rPr lang="es-ES" kern="1000" dirty="0" smtClean="0">
                <a:latin typeface="+mj-lt"/>
                <a:sym typeface="Symbol" pitchFamily="18" charset="2"/>
              </a:rPr>
              <a:t>relajación, </a:t>
            </a:r>
            <a:r>
              <a:rPr lang="es-ES" kern="1000" dirty="0">
                <a:latin typeface="+mj-lt"/>
                <a:sym typeface="Symbol" pitchFamily="18" charset="2"/>
              </a:rPr>
              <a:t>la libertad. </a:t>
            </a:r>
          </a:p>
          <a:p>
            <a:pPr marL="285750" indent="-285750" algn="just">
              <a:lnSpc>
                <a:spcPct val="150000"/>
              </a:lnSpc>
              <a:buFont typeface="Wingdings" panose="05000000000000000000" pitchFamily="2" charset="2"/>
              <a:buChar char="Ø"/>
              <a:defRPr/>
            </a:pPr>
            <a:r>
              <a:rPr lang="es-ES" kern="1000" dirty="0">
                <a:latin typeface="+mj-lt"/>
                <a:sym typeface="Symbol" pitchFamily="18" charset="2"/>
              </a:rPr>
              <a:t>percibimos intuitivamente los límites de la distancia física entre el interlocutor. La división más conocida del espacio fue propuesta por Edward Hall. Designación de cuatro zonas: íntima, personal, social y pública.</a:t>
            </a:r>
          </a:p>
        </p:txBody>
      </p:sp>
      <p:pic>
        <p:nvPicPr>
          <p:cNvPr id="7171" name="Picture 3" descr="C:\Users\lexio\AppData\Local\Microsoft\Windows\INetCache\IE\QZB9TLB2\f86aa74749e94dfb14efbfd25a203bf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4007" y="61122"/>
            <a:ext cx="4285129" cy="2403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3236</TotalTime>
  <Words>2394</Words>
  <Application>Microsoft Office PowerPoint</Application>
  <PresentationFormat>Personalizado</PresentationFormat>
  <Paragraphs>243</Paragraphs>
  <Slides>29</Slides>
  <Notes>10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Presentación de PowerPoint</vt:lpstr>
      <vt:lpstr>Índice</vt:lpstr>
      <vt:lpstr>Descripción de los Objetivos y Contenido </vt:lpstr>
      <vt:lpstr>Descripción del método de enseñanza</vt:lpstr>
      <vt:lpstr>    </vt:lpstr>
      <vt:lpstr> La escucha activa es un papel extremadamente importante en el proceso de comunicación interpersonal efectiva. Permite no sólo obtener información, sino también conocer el punto de vista del espectador. La escucha activa también le da la oportunidad de crear una relación basada en el respeto mutuo, la confianza y la empatía, afectando así la eficacia y la calidad de nuestro trabajo.   </vt:lpstr>
      <vt:lpstr>Presentación de PowerPoint</vt:lpstr>
      <vt:lpstr>Presentación de PowerPoint</vt:lpstr>
      <vt:lpstr>Presentación de PowerPoint</vt:lpstr>
      <vt:lpstr>    </vt:lpstr>
      <vt:lpstr>    </vt:lpstr>
      <vt:lpstr>  Formas de escuchar:  1. Audición cosmética - escucha fingida, teóricamente escuchamos a nuestro interlocutor, pero en realidad estamos mentalmente en otra parte.  2. Escucha conversacional - nos dedicamos a la conversación, escuchamos, hablamos y pensamos. En este nivel, nos centramos en el orador y sus palabras, pero también en lo que decimos nosotros mismos. Este es un nivel diario normal de escuchar a otras personas. 3. Escuchar activamente - nos centramos en lo que la otra persona está diciendo, le prestamos especial atención. Gastamos más esfuerzo en escuchar que en hablar. Estamos hablando del 60% de las veces, el 40% habla. Tratamos de mantenernos enfocados en las palabras de la persona con la que hablamos y entender activamente lo que está diciendo y lo que está tratando de comunicarnos. 4. Escuchar en profundidad, nos enfocamos mucho menos en nosotros mismos que en el entrevistador. El mensaje del oyente está completamente enfocado en la persona que llama. El oyente apenas tiene el sentimiento o la conciencia de su propia persona.</vt:lpstr>
      <vt:lpstr>Presentación de PowerPoint</vt:lpstr>
      <vt:lpstr>Presentación de PowerPoint</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Programas</dc:creator>
  <cp:lastModifiedBy>usuario</cp:lastModifiedBy>
  <cp:revision>133</cp:revision>
  <dcterms:created xsi:type="dcterms:W3CDTF">2017-02-21T07:14:20Z</dcterms:created>
  <dcterms:modified xsi:type="dcterms:W3CDTF">2020-07-03T12:15:46Z</dcterms:modified>
</cp:coreProperties>
</file>