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7" r:id="rId3"/>
    <p:sldId id="259" r:id="rId4"/>
    <p:sldId id="260" r:id="rId5"/>
    <p:sldId id="297" r:id="rId6"/>
    <p:sldId id="284" r:id="rId7"/>
    <p:sldId id="291" r:id="rId8"/>
    <p:sldId id="270" r:id="rId9"/>
    <p:sldId id="271" r:id="rId10"/>
    <p:sldId id="287" r:id="rId11"/>
    <p:sldId id="289" r:id="rId12"/>
    <p:sldId id="296" r:id="rId13"/>
    <p:sldId id="290" r:id="rId14"/>
    <p:sldId id="261" r:id="rId15"/>
    <p:sldId id="286" r:id="rId16"/>
    <p:sldId id="292" r:id="rId17"/>
    <p:sldId id="295" r:id="rId18"/>
    <p:sldId id="262" r:id="rId19"/>
    <p:sldId id="269" r:id="rId20"/>
    <p:sldId id="298" r:id="rId21"/>
    <p:sldId id="294" r:id="rId22"/>
    <p:sldId id="301" r:id="rId23"/>
    <p:sldId id="299" r:id="rId24"/>
    <p:sldId id="300" r:id="rId25"/>
    <p:sldId id="305" r:id="rId26"/>
    <p:sldId id="302" r:id="rId27"/>
    <p:sldId id="303" r:id="rId28"/>
    <p:sldId id="306" r:id="rId29"/>
    <p:sldId id="307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6" autoAdjust="0"/>
    <p:restoredTop sz="94660"/>
  </p:normalViewPr>
  <p:slideViewPr>
    <p:cSldViewPr snapToGrid="0">
      <p:cViewPr>
        <p:scale>
          <a:sx n="71" d="100"/>
          <a:sy n="71" d="100"/>
        </p:scale>
        <p:origin x="-6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0FED-E177-DE48-8F97-80C7EB916AD6}" type="datetimeFigureOut">
              <a:rPr lang="es-ES_tradnl" smtClean="0"/>
              <a:pPr/>
              <a:t>09/10/2019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4F0F-BA00-CC4C-A384-759FEC41C431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493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93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6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2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8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66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2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18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3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8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3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AA73-FC21-4F08-B701-A595946FB800}" type="datetimeFigureOut">
              <a:rPr lang="es-ES" smtClean="0"/>
              <a:pPr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AA7B-69D7-449B-84E7-5996C97E69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2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846" y="0"/>
            <a:ext cx="47871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976869" y="1307957"/>
            <a:ext cx="5998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es-ES" sz="3200" b="1" dirty="0" smtClean="0"/>
              <a:t>AKTYWNE SŁUCHANIE</a:t>
            </a:r>
            <a:endParaRPr lang="es-ES" sz="32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68311" y="5048006"/>
            <a:ext cx="6775169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pl-PL" altLang="es-ES" sz="2300" dirty="0" smtClean="0">
                <a:solidFill>
                  <a:srgbClr val="000000"/>
                </a:solidFill>
              </a:rPr>
              <a:t>Stowarzyszenie </a:t>
            </a:r>
            <a:r>
              <a:rPr lang="pl-PL" altLang="es-ES" sz="2300" dirty="0" smtClean="0">
                <a:solidFill>
                  <a:srgbClr val="000000"/>
                </a:solidFill>
              </a:rPr>
              <a:t>ARID</a:t>
            </a:r>
            <a:endParaRPr lang="es-ES" altLang="es-E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69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953" y="1582616"/>
            <a:ext cx="10607091" cy="4536830"/>
          </a:xfrm>
        </p:spPr>
        <p:txBody>
          <a:bodyPr>
            <a:noAutofit/>
          </a:bodyPr>
          <a:lstStyle/>
          <a:p>
            <a:pPr fontAlgn="base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endParaRPr lang="es-ES" sz="2000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3037" y="1945637"/>
            <a:ext cx="5930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400" b="1" i="1" dirty="0" smtClean="0">
                <a:latin typeface="+mj-lt"/>
              </a:rPr>
              <a:t>„ Powiedziane nie znaczy usłyszane</a:t>
            </a:r>
          </a:p>
          <a:p>
            <a:pPr>
              <a:lnSpc>
                <a:spcPct val="200000"/>
              </a:lnSpc>
            </a:pPr>
            <a:r>
              <a:rPr lang="pl-PL" sz="2400" b="1" i="1" dirty="0" smtClean="0">
                <a:latin typeface="+mj-lt"/>
              </a:rPr>
              <a:t>Usłyszane nie znaczy zrozumiane</a:t>
            </a:r>
          </a:p>
          <a:p>
            <a:pPr>
              <a:lnSpc>
                <a:spcPct val="200000"/>
              </a:lnSpc>
            </a:pPr>
            <a:r>
              <a:rPr lang="pl-PL" sz="2400" b="1" i="1" dirty="0" smtClean="0">
                <a:latin typeface="+mj-lt"/>
              </a:rPr>
              <a:t>Zrozumiane nie znaczy zaakceptowane”</a:t>
            </a:r>
          </a:p>
          <a:p>
            <a:pPr>
              <a:lnSpc>
                <a:spcPct val="200000"/>
              </a:lnSpc>
            </a:pPr>
            <a:r>
              <a:rPr lang="pl-PL" sz="2400" b="1" i="1" dirty="0">
                <a:latin typeface="+mj-lt"/>
              </a:rPr>
              <a:t> 	</a:t>
            </a:r>
            <a:r>
              <a:rPr lang="pl-PL" sz="2400" b="1" i="1" dirty="0" smtClean="0">
                <a:latin typeface="+mj-lt"/>
              </a:rPr>
              <a:t>			</a:t>
            </a:r>
            <a:r>
              <a:rPr lang="pl-PL" sz="2400" i="1" dirty="0" smtClean="0">
                <a:latin typeface="+mj-lt"/>
              </a:rPr>
              <a:t>Konrad Lorenz</a:t>
            </a:r>
            <a:endParaRPr lang="pl-PL" sz="2400" i="1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89" y="1310878"/>
            <a:ext cx="5187484" cy="431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5" y="0"/>
            <a:ext cx="11891683" cy="65745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185" y="2016370"/>
            <a:ext cx="11136923" cy="4103076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endParaRPr lang="es-ES" sz="2000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pic>
        <p:nvPicPr>
          <p:cNvPr id="2053" name="Picture 5" descr="C:\Users\lexio\AppData\Local\Microsoft\Windows\INetCache\IE\DTZHRB9C\Listening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18" y="0"/>
            <a:ext cx="3128682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93057" y="1702003"/>
            <a:ext cx="1089660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+mj-lt"/>
              </a:rPr>
              <a:t>Słuchanie a słyszenie</a:t>
            </a:r>
          </a:p>
          <a:p>
            <a:endParaRPr lang="pl-PL" b="1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Słuchanie </a:t>
            </a:r>
            <a:r>
              <a:rPr lang="pl-PL" sz="2000" dirty="0">
                <a:latin typeface="+mj-lt"/>
              </a:rPr>
              <a:t>i słyszenie to dwa różne pojęcia. </a:t>
            </a:r>
            <a:endParaRPr lang="pl-PL" sz="2000" dirty="0" smtClean="0">
              <a:latin typeface="+mj-lt"/>
            </a:endParaRPr>
          </a:p>
          <a:p>
            <a:endParaRPr lang="pl-PL" sz="2000" dirty="0" smtClean="0">
              <a:latin typeface="+mj-lt"/>
            </a:endParaRPr>
          </a:p>
          <a:p>
            <a:r>
              <a:rPr lang="pl-PL" sz="2000" b="1" dirty="0" smtClean="0">
                <a:latin typeface="+mj-lt"/>
              </a:rPr>
              <a:t>Słuchanie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>
                <a:latin typeface="+mj-lt"/>
              </a:rPr>
              <a:t>jest czynnością aktywną, której celem jest uzyskanie treści z </a:t>
            </a:r>
            <a:r>
              <a:rPr lang="pl-PL" sz="2000" dirty="0" smtClean="0">
                <a:latin typeface="+mj-lt"/>
              </a:rPr>
              <a:t>wcześniej</a:t>
            </a:r>
          </a:p>
          <a:p>
            <a:r>
              <a:rPr lang="pl-PL" sz="2000" dirty="0" smtClean="0">
                <a:latin typeface="+mj-lt"/>
              </a:rPr>
              <a:t>odebranych </a:t>
            </a:r>
            <a:r>
              <a:rPr lang="pl-PL" sz="2000" dirty="0">
                <a:latin typeface="+mj-lt"/>
              </a:rPr>
              <a:t>dźwięków. Natomiast </a:t>
            </a:r>
            <a:r>
              <a:rPr lang="pl-PL" sz="2000" b="1" dirty="0">
                <a:latin typeface="+mj-lt"/>
              </a:rPr>
              <a:t>słyszenie</a:t>
            </a:r>
            <a:r>
              <a:rPr lang="pl-PL" sz="2000" dirty="0">
                <a:latin typeface="+mj-lt"/>
              </a:rPr>
              <a:t> to tylko proces fizjologiczny</a:t>
            </a:r>
            <a:r>
              <a:rPr lang="pl-PL" sz="2000" dirty="0" smtClean="0">
                <a:latin typeface="+mj-lt"/>
              </a:rPr>
              <a:t>,</a:t>
            </a:r>
          </a:p>
          <a:p>
            <a:r>
              <a:rPr lang="pl-PL" sz="2000" dirty="0" smtClean="0">
                <a:latin typeface="+mj-lt"/>
              </a:rPr>
              <a:t>polegający </a:t>
            </a:r>
            <a:r>
              <a:rPr lang="pl-PL" sz="2000" dirty="0">
                <a:latin typeface="+mj-lt"/>
              </a:rPr>
              <a:t>na odbieraniu dźwięków z otoczenia. </a:t>
            </a:r>
            <a:endParaRPr lang="pl-PL" sz="2000" dirty="0" smtClean="0">
              <a:latin typeface="+mj-lt"/>
            </a:endParaRPr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Słuchanie </a:t>
            </a:r>
            <a:r>
              <a:rPr lang="pl-PL" sz="2000" dirty="0">
                <a:latin typeface="+mj-lt"/>
              </a:rPr>
              <a:t>jest związane z podjęciem pewnego wysiłku i zaangażowania, aby </a:t>
            </a:r>
            <a:r>
              <a:rPr lang="pl-PL" sz="2000" dirty="0" smtClean="0">
                <a:latin typeface="+mj-lt"/>
              </a:rPr>
              <a:t>rozumieć </a:t>
            </a:r>
            <a:r>
              <a:rPr lang="pl-PL" sz="2000" dirty="0">
                <a:latin typeface="+mj-lt"/>
              </a:rPr>
              <a:t>i przyjąć to co do nas jest mówione. </a:t>
            </a:r>
            <a:endParaRPr lang="pl-PL" sz="2000" dirty="0" smtClean="0">
              <a:latin typeface="+mj-lt"/>
            </a:endParaRPr>
          </a:p>
          <a:p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Większość </a:t>
            </a:r>
            <a:r>
              <a:rPr lang="pl-PL" sz="2000" dirty="0">
                <a:latin typeface="+mj-lt"/>
              </a:rPr>
              <a:t>ludzi słyszy bez zarzutu, ale nie angażuje się w proces słuchania. Po prostu nie słucha.</a:t>
            </a:r>
            <a:endParaRPr lang="pl-PL" sz="2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1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" y="175846"/>
            <a:ext cx="11631706" cy="65745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185" y="2016370"/>
            <a:ext cx="11136923" cy="4103076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400" b="1" dirty="0" smtClean="0"/>
              <a:t>Formy słuchania: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1. Słuchanie kosmetyczne</a:t>
            </a:r>
            <a:r>
              <a:rPr lang="pl-PL" sz="2000" dirty="0"/>
              <a:t> –  udawane </a:t>
            </a:r>
            <a:r>
              <a:rPr lang="pl-PL" sz="2000" dirty="0" smtClean="0"/>
              <a:t>słuchanie, teoretycznie </a:t>
            </a:r>
            <a:r>
              <a:rPr lang="pl-PL" sz="2000" dirty="0"/>
              <a:t>słuchamy naszego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rozmówcy</a:t>
            </a:r>
            <a:r>
              <a:rPr lang="pl-PL" sz="2000" dirty="0"/>
              <a:t>, </a:t>
            </a:r>
            <a:r>
              <a:rPr lang="pl-PL" sz="2000" dirty="0" smtClean="0"/>
              <a:t>jednak </a:t>
            </a:r>
            <a:r>
              <a:rPr lang="pl-PL" sz="2000" dirty="0"/>
              <a:t>w rzeczywistości myślami jesteśmy gdzieś indziej.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 smtClean="0"/>
              <a:t>2</a:t>
            </a:r>
            <a:r>
              <a:rPr lang="pl-PL" sz="2000" b="1" dirty="0"/>
              <a:t>.</a:t>
            </a:r>
            <a:r>
              <a:rPr lang="pl-PL" sz="2000" dirty="0"/>
              <a:t> </a:t>
            </a:r>
            <a:r>
              <a:rPr lang="pl-PL" sz="2000" b="1" dirty="0"/>
              <a:t>Słuchanie konwersacyjne</a:t>
            </a:r>
            <a:r>
              <a:rPr lang="pl-PL" sz="2000" dirty="0"/>
              <a:t> </a:t>
            </a:r>
            <a:r>
              <a:rPr lang="pl-PL" sz="2000" dirty="0" smtClean="0"/>
              <a:t>– angażujemy </a:t>
            </a:r>
            <a:r>
              <a:rPr lang="pl-PL" sz="2000" dirty="0"/>
              <a:t>się w rozmowę, słuchamy, mówimy i myślimy.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Na </a:t>
            </a:r>
            <a:r>
              <a:rPr lang="pl-PL" sz="2000" dirty="0"/>
              <a:t>tym poziomie skupiamy się na osobie mówiącej i na jej słowach, ale również na tym co mówimy sami. </a:t>
            </a:r>
            <a:br>
              <a:rPr lang="pl-PL" sz="2000" dirty="0"/>
            </a:br>
            <a:r>
              <a:rPr lang="pl-PL" sz="2000" dirty="0" smtClean="0"/>
              <a:t>To </a:t>
            </a:r>
            <a:r>
              <a:rPr lang="pl-PL" sz="2000" dirty="0"/>
              <a:t>normalny, codzienny poziom słuchania w kontaktach z innymi ludźmi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3. </a:t>
            </a:r>
            <a:r>
              <a:rPr lang="pl-PL" sz="2000" b="1" dirty="0" smtClean="0"/>
              <a:t>Słuchanie </a:t>
            </a:r>
            <a:r>
              <a:rPr lang="pl-PL" sz="2000" b="1" dirty="0"/>
              <a:t>aktywne</a:t>
            </a:r>
            <a:r>
              <a:rPr lang="pl-PL" sz="2000" dirty="0"/>
              <a:t> – skupiamy się na tym co mówi druga osoba, zwracamy na to szczególną uwagę. Więcej wysiłku poświęcamy na słuchanie niż mówienie. Mniej więcej przez 60 % czasu słuchamy, 40 % mówimy. Staramy się utrzymać koncentrację na słowach osoby, z którą rozmawiamy i aktywnie zrozumieć o czym mówi i co stara się nam przekazać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4.</a:t>
            </a:r>
            <a:r>
              <a:rPr lang="pl-PL" sz="2000" dirty="0"/>
              <a:t> </a:t>
            </a:r>
            <a:r>
              <a:rPr lang="pl-PL" sz="2000" b="1" dirty="0"/>
              <a:t>Słuchanie głębokie</a:t>
            </a:r>
            <a:r>
              <a:rPr lang="pl-PL" sz="2000" dirty="0"/>
              <a:t> – w znacznie mniejszym stopniu koncentrujemy się na sobie niż na rozmówcy. Świadomość słuchacza jest całkowicie skupiona na rozmówcy. Słuchacz prawie nie ma poczucia czy świadomości własnej osoby.</a:t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endParaRPr lang="es-ES" sz="2000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pic>
        <p:nvPicPr>
          <p:cNvPr id="11267" name="Picture 3" descr="C:\Users\lexio\AppData\Local\Microsoft\Windows\INetCache\IE\HA1I8GIQ\listen_C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85" y="0"/>
            <a:ext cx="2538715" cy="25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14350"/>
            <a:ext cx="104965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5" y="0"/>
            <a:ext cx="12261525" cy="6858000"/>
          </a:xfrm>
        </p:spPr>
      </p:pic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330122" y="1372678"/>
            <a:ext cx="11172093" cy="35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latin typeface="+mj-lt"/>
              </a:rPr>
              <a:t>Aktywne </a:t>
            </a:r>
            <a:r>
              <a:rPr lang="pl-PL" sz="2000" dirty="0">
                <a:latin typeface="+mj-lt"/>
              </a:rPr>
              <a:t>słuchanie jest niezwykle istotne w trakcie spotkań zespołów i rozmów biznesowych, szczególnie jeśli jesteś osobą zarządzającą. W trakcie dłuższych spotkań, gdy wypowiada się kilka osób niezwykle istotne jest zachowanie skupienia i wysłuchanie wszystkich zainteresowanych</a:t>
            </a:r>
            <a:r>
              <a:rPr lang="pl-PL" sz="20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+mj-lt"/>
              </a:rPr>
              <a:t>Podążanie </a:t>
            </a:r>
            <a:r>
              <a:rPr lang="pl-PL" sz="2000" dirty="0">
                <a:latin typeface="+mj-lt"/>
              </a:rPr>
              <a:t>za tokiem myślenia osób, z którymi rozmawiamy, otwartość na ich poglądy i emocje pozwala efektywnie gromadzić wiedzę, osiągać lepsze wyniki w pracy, a także budować wartościowe relacje. I wbrew pozorom wcale nie jest łatwe. </a:t>
            </a:r>
            <a:endParaRPr lang="pl-PL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latin typeface="+mj-lt"/>
              </a:rPr>
              <a:t> </a:t>
            </a:r>
          </a:p>
        </p:txBody>
      </p:sp>
      <p:pic>
        <p:nvPicPr>
          <p:cNvPr id="2" name="Picture 2" descr="C:\Users\lexio\AppData\Local\Microsoft\Windows\INetCache\IE\DTZHRB9C\d06b4169de4713299a2feb68b49beb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7" y="4074459"/>
            <a:ext cx="5405718" cy="25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0"/>
            <a:ext cx="12152244" cy="6796878"/>
          </a:xfrm>
          <a:prstGeom prst="rect">
            <a:avLst/>
          </a:prstGeom>
        </p:spPr>
      </p:pic>
      <p:sp>
        <p:nvSpPr>
          <p:cNvPr id="25604" name="Título 1"/>
          <p:cNvSpPr>
            <a:spLocks noGrp="1"/>
          </p:cNvSpPr>
          <p:nvPr>
            <p:ph type="title" idx="4294967295"/>
          </p:nvPr>
        </p:nvSpPr>
        <p:spPr>
          <a:xfrm>
            <a:off x="349625" y="1779881"/>
            <a:ext cx="10195378" cy="1003659"/>
          </a:xfrm>
        </p:spPr>
        <p:txBody>
          <a:bodyPr>
            <a:no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altLang="es-ES" sz="2400" b="1" dirty="0"/>
              <a:t/>
            </a:r>
            <a:br>
              <a:rPr lang="pl-PL" altLang="es-ES" sz="2400" b="1" dirty="0"/>
            </a:br>
            <a:endParaRPr lang="pl-PL" altLang="es-ES" sz="2400" b="1" dirty="0"/>
          </a:p>
        </p:txBody>
      </p:sp>
      <p:sp>
        <p:nvSpPr>
          <p:cNvPr id="25605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415135" y="1569629"/>
            <a:ext cx="9425354" cy="39803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 smtClean="0"/>
              <a:t>   </a:t>
            </a:r>
            <a:endParaRPr lang="en-US" altLang="es-ES" sz="2400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1" y="1600198"/>
            <a:ext cx="8068235" cy="47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18" y="40340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2" y="0"/>
            <a:ext cx="12152244" cy="6796878"/>
          </a:xfrm>
          <a:prstGeom prst="rect">
            <a:avLst/>
          </a:prstGeom>
        </p:spPr>
      </p:pic>
      <p:sp>
        <p:nvSpPr>
          <p:cNvPr id="25604" name="Título 1"/>
          <p:cNvSpPr>
            <a:spLocks noGrp="1"/>
          </p:cNvSpPr>
          <p:nvPr>
            <p:ph type="title" idx="4294967295"/>
          </p:nvPr>
        </p:nvSpPr>
        <p:spPr>
          <a:xfrm>
            <a:off x="349625" y="1779881"/>
            <a:ext cx="10195378" cy="1003659"/>
          </a:xfrm>
        </p:spPr>
        <p:txBody>
          <a:bodyPr>
            <a:no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altLang="es-ES" sz="2400" b="1" dirty="0"/>
              <a:t/>
            </a:r>
            <a:br>
              <a:rPr lang="pl-PL" altLang="es-ES" sz="2400" b="1" dirty="0"/>
            </a:br>
            <a:endParaRPr lang="pl-PL" altLang="es-ES" sz="2400" b="1" dirty="0"/>
          </a:p>
        </p:txBody>
      </p:sp>
      <p:sp>
        <p:nvSpPr>
          <p:cNvPr id="25605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174813" y="1569628"/>
            <a:ext cx="12017188" cy="4831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altLang="es-ES" sz="1800" b="1" dirty="0" smtClean="0">
                <a:latin typeface="+mj-lt"/>
              </a:rPr>
              <a:t>1. Zainteresowanie  </a:t>
            </a:r>
            <a:r>
              <a:rPr lang="pl-PL" sz="1800" dirty="0" smtClean="0">
                <a:latin typeface="+mj-lt"/>
              </a:rPr>
              <a:t>słuchacza </a:t>
            </a:r>
            <a:r>
              <a:rPr lang="pl-PL" sz="1800" dirty="0">
                <a:latin typeface="+mj-lt"/>
              </a:rPr>
              <a:t>powinno być stałe w trakcie rozmowy, może przejawiać się w mowie ciała, geście, głosie, pytaniach</a:t>
            </a:r>
            <a:r>
              <a:rPr lang="pl-PL" sz="1800" dirty="0" smtClean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 smtClean="0">
                <a:latin typeface="+mj-lt"/>
              </a:rPr>
              <a:t> </a:t>
            </a:r>
            <a:r>
              <a:rPr lang="pl-PL" sz="1800" dirty="0">
                <a:latin typeface="+mj-lt"/>
              </a:rPr>
              <a:t>Sygnałami zainteresowania mogą być</a:t>
            </a:r>
            <a:r>
              <a:rPr lang="pl-PL" sz="1800" dirty="0" smtClean="0">
                <a:latin typeface="+mj-lt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 smtClean="0">
                <a:latin typeface="+mj-lt"/>
              </a:rPr>
              <a:t>• </a:t>
            </a:r>
            <a:r>
              <a:rPr lang="pl-PL" sz="1800" dirty="0">
                <a:latin typeface="+mj-lt"/>
              </a:rPr>
              <a:t>Utrzymywanie kontaktu wzrokowego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• Lekkie pochylenie w kierunku rozmówcy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• Kiwanie głową, wyrażające aprobatę,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• Potwierdzanie rozumienia toku rozmowy</a:t>
            </a:r>
            <a:br>
              <a:rPr lang="pl-PL" sz="1800" dirty="0">
                <a:latin typeface="+mj-lt"/>
              </a:rPr>
            </a:br>
            <a:r>
              <a:rPr lang="pl-PL" sz="1800" dirty="0" smtClean="0">
                <a:latin typeface="+mj-lt"/>
              </a:rPr>
              <a:t>• Nieprzerywanie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+mj-lt"/>
              </a:rPr>
              <a:t>2. Rozumienie </a:t>
            </a:r>
            <a:r>
              <a:rPr lang="pl-PL" sz="1800" b="1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wypowiedzi </a:t>
            </a:r>
            <a:r>
              <a:rPr lang="pl-PL" sz="1800" dirty="0">
                <a:latin typeface="+mj-lt"/>
              </a:rPr>
              <a:t>słuchacz może zaznaczyć między innymi poprzez zadawanie trafnych, otwartych pytań, parafrazę, odzwierciedlenie. </a:t>
            </a:r>
            <a:endParaRPr lang="pl-PL" sz="1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 smtClean="0">
                <a:latin typeface="+mj-lt"/>
              </a:rPr>
              <a:t>Obie </a:t>
            </a:r>
            <a:r>
              <a:rPr lang="pl-PL" sz="1800" dirty="0">
                <a:latin typeface="+mj-lt"/>
              </a:rPr>
              <a:t>mają na celu upewnienie się, że dobrze rozumie się słowa rozmówcy.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s-ES" sz="1600" dirty="0">
              <a:latin typeface="+mj-lt"/>
            </a:endParaRPr>
          </a:p>
        </p:txBody>
      </p:sp>
      <p:pic>
        <p:nvPicPr>
          <p:cNvPr id="9217" name="Picture 1" descr="C:\Users\lexio\AppData\Local\Microsoft\Windows\INetCache\IE\QZB9TLB2\5058378176_f837887fb0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2" y="2069233"/>
            <a:ext cx="5862918" cy="242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796878"/>
          </a:xfrm>
          <a:prstGeom prst="rect">
            <a:avLst/>
          </a:prstGeom>
        </p:spPr>
      </p:pic>
      <p:sp>
        <p:nvSpPr>
          <p:cNvPr id="28676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296869" y="1640541"/>
            <a:ext cx="11294496" cy="4719918"/>
          </a:xfrm>
        </p:spPr>
        <p:txBody>
          <a:bodyPr>
            <a:noAutofit/>
          </a:bodyPr>
          <a:lstStyle/>
          <a:p>
            <a:pPr marL="112713" indent="0">
              <a:spcBef>
                <a:spcPts val="200"/>
              </a:spcBef>
              <a:buNone/>
            </a:pPr>
            <a:r>
              <a:rPr lang="pl-PL" sz="1800" b="1" dirty="0" smtClean="0">
                <a:latin typeface="+mj-lt"/>
              </a:rPr>
              <a:t>3.Porozumienie </a:t>
            </a:r>
            <a:r>
              <a:rPr lang="pl-PL" sz="2000" b="1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polega </a:t>
            </a:r>
            <a:r>
              <a:rPr lang="pl-PL" sz="1800" dirty="0">
                <a:latin typeface="+mj-lt"/>
              </a:rPr>
              <a:t>na </a:t>
            </a:r>
            <a:r>
              <a:rPr lang="pl-PL" sz="1800" b="1" dirty="0">
                <a:latin typeface="+mj-lt"/>
              </a:rPr>
              <a:t>dostrojeniu się </a:t>
            </a:r>
            <a:r>
              <a:rPr lang="pl-PL" sz="1800" dirty="0">
                <a:latin typeface="+mj-lt"/>
              </a:rPr>
              <a:t>słuchacza do swojego rozmówcy. </a:t>
            </a:r>
            <a:endParaRPr lang="pl-PL" sz="1800" dirty="0" smtClean="0">
              <a:latin typeface="+mj-lt"/>
            </a:endParaRP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sz="800" dirty="0" smtClean="0">
                <a:latin typeface="+mj-lt"/>
              </a:rPr>
              <a:t> </a:t>
            </a: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sz="1800" dirty="0" smtClean="0">
                <a:latin typeface="+mj-lt"/>
              </a:rPr>
              <a:t> </a:t>
            </a:r>
            <a:r>
              <a:rPr lang="pl-PL" sz="2000" dirty="0" smtClean="0">
                <a:latin typeface="+mj-lt"/>
              </a:rPr>
              <a:t>Przejawem </a:t>
            </a:r>
            <a:r>
              <a:rPr lang="pl-PL" sz="2000" dirty="0">
                <a:latin typeface="+mj-lt"/>
              </a:rPr>
              <a:t>dostrojenia się może być</a:t>
            </a:r>
            <a:r>
              <a:rPr lang="pl-PL" sz="2000" dirty="0" smtClean="0">
                <a:latin typeface="+mj-lt"/>
              </a:rPr>
              <a:t>:</a:t>
            </a: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sz="1800" dirty="0" smtClean="0">
                <a:latin typeface="+mj-lt"/>
              </a:rPr>
              <a:t>• </a:t>
            </a:r>
            <a:r>
              <a:rPr lang="pl-PL" sz="2000" dirty="0">
                <a:latin typeface="+mj-lt"/>
              </a:rPr>
              <a:t>Posługiwanie się podobnym do używanego przez słuchacza słownictwem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• Sterowanie tempem i głośnością mówienia, tak by do pewnego stopnia </a:t>
            </a:r>
            <a:endParaRPr lang="pl-PL" sz="2000" dirty="0" smtClean="0">
              <a:latin typeface="+mj-lt"/>
            </a:endParaRP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sz="2000" dirty="0">
                <a:latin typeface="+mj-lt"/>
              </a:rPr>
              <a:t> </a:t>
            </a:r>
            <a:r>
              <a:rPr lang="pl-PL" sz="2000" dirty="0" smtClean="0">
                <a:latin typeface="+mj-lt"/>
              </a:rPr>
              <a:t>  naśladować </a:t>
            </a:r>
            <a:r>
              <a:rPr lang="pl-PL" sz="2000" dirty="0">
                <a:latin typeface="+mj-lt"/>
              </a:rPr>
              <a:t>ton wypowiedzi </a:t>
            </a:r>
            <a:r>
              <a:rPr lang="pl-PL" sz="2000" dirty="0" smtClean="0">
                <a:latin typeface="+mj-lt"/>
              </a:rPr>
              <a:t> rozmówcy</a:t>
            </a:r>
            <a:r>
              <a:rPr lang="pl-PL" sz="2000" dirty="0">
                <a:latin typeface="+mj-lt"/>
              </a:rPr>
              <a:t/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• Przyjmowanie pozy ciała i wykonywanie gestów podobnych do wykonywanych przez 2 osobę, </a:t>
            </a:r>
            <a:r>
              <a:rPr lang="pl-PL" sz="2000" dirty="0" smtClean="0">
                <a:latin typeface="+mj-lt"/>
              </a:rPr>
              <a:t>lustrzane      odbicie</a:t>
            </a:r>
            <a:r>
              <a:rPr lang="pl-PL" sz="2000" dirty="0">
                <a:latin typeface="+mj-lt"/>
              </a:rPr>
              <a:t/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• Poszukiwanie wspólnych doświadczeń i przekonań i rozmawianie o nich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• Traktowanie rozmówcy po partnersku</a:t>
            </a:r>
            <a:endParaRPr lang="es-ES" altLang="es-ES" sz="2000" i="1" dirty="0" smtClean="0">
              <a:latin typeface="+mj-lt"/>
            </a:endParaRPr>
          </a:p>
        </p:txBody>
      </p:sp>
      <p:pic>
        <p:nvPicPr>
          <p:cNvPr id="9" name="Picture 4" descr="C:\Users\lexio\AppData\Local\Microsoft\Windows\INetCache\IE\DTZHRB9C\Young-Man-Listening_Empathy_Prosocialit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930" y="0"/>
            <a:ext cx="3411070" cy="34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00113" y="30686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63595" y="1553752"/>
            <a:ext cx="11858076" cy="84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l-PL" altLang="es-ES" sz="2400" b="1" dirty="0" smtClean="0">
                <a:solidFill>
                  <a:srgbClr val="000000"/>
                </a:solidFill>
                <a:latin typeface="+mj-lt"/>
              </a:rPr>
              <a:t>Techniki aktywnego słuchania </a:t>
            </a:r>
            <a:r>
              <a:rPr lang="pl-PL" altLang="es-ES" dirty="0">
                <a:solidFill>
                  <a:srgbClr val="000000"/>
                </a:solidFill>
                <a:latin typeface="+mj-lt"/>
              </a:rPr>
              <a:t>są narzędziami, które pomagają zrozumieć i zaakceptować pozycję drugiej strony. Wspierają proces porozumienia między rozmówcami. Aby zrozumieć, musisz słuchać. Celem zastosowania tych technik jest zbudowanie atmosfery zaufania, bezpieczeństwa i otwartości. Atmosfera sprzyjająca uczciwej rozmowie.</a:t>
            </a:r>
            <a:r>
              <a:rPr lang="en-US" altLang="es-ES" dirty="0" smtClean="0">
                <a:solidFill>
                  <a:srgbClr val="000000"/>
                </a:solidFill>
                <a:latin typeface="+mj-lt"/>
              </a:rPr>
              <a:t> </a:t>
            </a:r>
            <a:endParaRPr lang="pl-PL" altLang="es-ES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ct val="50000"/>
              </a:spcBef>
            </a:pPr>
            <a:r>
              <a:rPr lang="pl-PL" altLang="es-ES" dirty="0" smtClean="0">
                <a:solidFill>
                  <a:srgbClr val="000000"/>
                </a:solidFill>
                <a:latin typeface="+mj-lt"/>
              </a:rPr>
              <a:t>Są to: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s-ES" b="1" dirty="0" smtClean="0">
                <a:latin typeface="+mj-lt"/>
              </a:rPr>
              <a:t>Para</a:t>
            </a:r>
            <a:r>
              <a:rPr lang="pl-PL" altLang="es-ES" b="1" dirty="0" smtClean="0">
                <a:latin typeface="+mj-lt"/>
              </a:rPr>
              <a:t>fraza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es-ES" b="1" dirty="0" smtClean="0">
                <a:latin typeface="+mj-lt"/>
              </a:rPr>
              <a:t>Zadawanie pytań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es-ES" b="1" dirty="0" smtClean="0">
                <a:latin typeface="+mj-lt"/>
              </a:rPr>
              <a:t>Odzwierciedlenie uczuć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es-ES" b="1" dirty="0">
                <a:latin typeface="+mj-lt"/>
              </a:rPr>
              <a:t>K</a:t>
            </a:r>
            <a:r>
              <a:rPr lang="pl-PL" altLang="es-ES" b="1" dirty="0" smtClean="0">
                <a:latin typeface="+mj-lt"/>
              </a:rPr>
              <a:t>laryfikacja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es-ES" b="1" dirty="0" smtClean="0">
                <a:latin typeface="+mj-lt"/>
              </a:rPr>
              <a:t>Podkreślenie </a:t>
            </a:r>
            <a:r>
              <a:rPr lang="pl-PL" altLang="es-ES" b="1" dirty="0">
                <a:latin typeface="+mj-lt"/>
              </a:rPr>
              <a:t>mocnych stron rozmówcy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es-ES" b="1" dirty="0">
                <a:latin typeface="+mj-lt"/>
              </a:rPr>
              <a:t>Stosowanie zachęt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es-ES" b="1" dirty="0" smtClean="0">
                <a:latin typeface="+mj-lt"/>
              </a:rPr>
              <a:t>Podsumowanie</a:t>
            </a:r>
            <a:endParaRPr lang="pl-PL" altLang="es-ES" b="1" dirty="0" smtClean="0"/>
          </a:p>
          <a:p>
            <a:pPr algn="just">
              <a:spcBef>
                <a:spcPct val="50000"/>
              </a:spcBef>
            </a:pPr>
            <a:endParaRPr lang="pl-PL" altLang="es-ES" b="1" dirty="0"/>
          </a:p>
          <a:p>
            <a:pPr algn="just">
              <a:spcBef>
                <a:spcPct val="50000"/>
              </a:spcBef>
            </a:pPr>
            <a:endParaRPr lang="pl-PL" altLang="es-ES" b="1" dirty="0" smtClean="0"/>
          </a:p>
          <a:p>
            <a:pPr algn="just">
              <a:spcBef>
                <a:spcPct val="50000"/>
              </a:spcBef>
            </a:pPr>
            <a:endParaRPr lang="pl-PL" altLang="es-ES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l-PL" altLang="es-ES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l-PL" altLang="es-ES" sz="20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l-PL" altLang="es-ES" sz="20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n-US" altLang="es-E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15A9BB56-1487-49A2-8762-FC54F7FA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88" y="3251994"/>
            <a:ext cx="4262718" cy="23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3" y="0"/>
            <a:ext cx="12152244" cy="6796878"/>
          </a:xfrm>
          <a:prstGeom prst="rect">
            <a:avLst/>
          </a:prstGeom>
        </p:spPr>
      </p:pic>
      <p:sp>
        <p:nvSpPr>
          <p:cNvPr id="28676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269974" y="1575975"/>
            <a:ext cx="10191837" cy="3644927"/>
          </a:xfrm>
        </p:spPr>
        <p:txBody>
          <a:bodyPr>
            <a:noAutofit/>
          </a:bodyPr>
          <a:lstStyle/>
          <a:p>
            <a:pPr marL="112713" indent="0">
              <a:spcBef>
                <a:spcPts val="200"/>
              </a:spcBef>
              <a:buNone/>
            </a:pPr>
            <a:r>
              <a:rPr lang="en-US" altLang="es-ES" sz="2000" b="1" dirty="0" smtClean="0">
                <a:latin typeface="+mj-lt"/>
              </a:rPr>
              <a:t>Para</a:t>
            </a:r>
            <a:r>
              <a:rPr lang="pl-PL" altLang="es-ES" sz="2000" b="1" dirty="0" smtClean="0">
                <a:latin typeface="+mj-lt"/>
              </a:rPr>
              <a:t>fraza</a:t>
            </a:r>
            <a:r>
              <a:rPr lang="en-US" altLang="es-ES" sz="2000" dirty="0" smtClean="0">
                <a:latin typeface="+mj-lt"/>
              </a:rPr>
              <a:t>, </a:t>
            </a:r>
            <a:r>
              <a:rPr lang="pl-PL" altLang="es-ES" sz="2000" dirty="0" smtClean="0">
                <a:latin typeface="+mj-lt"/>
              </a:rPr>
              <a:t>czyli </a:t>
            </a:r>
            <a:r>
              <a:rPr lang="pl-PL" altLang="es-ES" sz="2000" dirty="0">
                <a:latin typeface="+mj-lt"/>
              </a:rPr>
              <a:t>krótkie powtórzenie części słów </a:t>
            </a:r>
            <a:r>
              <a:rPr lang="pl-PL" altLang="es-ES" sz="2000" dirty="0" smtClean="0">
                <a:latin typeface="+mj-lt"/>
              </a:rPr>
              <a:t>rozmówcy  lub jego własnych słów.</a:t>
            </a:r>
          </a:p>
          <a:p>
            <a:pPr marL="112713" indent="0">
              <a:spcBef>
                <a:spcPts val="200"/>
              </a:spcBef>
              <a:buNone/>
            </a:pPr>
            <a:endParaRPr lang="pl-PL" altLang="es-ES" sz="2000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       Z </a:t>
            </a:r>
            <a:r>
              <a:rPr lang="pl-PL" altLang="es-ES" sz="2000" i="1" dirty="0">
                <a:latin typeface="+mj-lt"/>
              </a:rPr>
              <a:t>tego, co pan mówi, wynika, że</a:t>
            </a:r>
            <a:r>
              <a:rPr lang="pl-PL" altLang="es-ES" sz="2000" i="1" dirty="0" smtClean="0">
                <a:latin typeface="+mj-lt"/>
              </a:rPr>
              <a:t>...</a:t>
            </a: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       Jeśli </a:t>
            </a:r>
            <a:r>
              <a:rPr lang="pl-PL" altLang="es-ES" sz="2000" i="1" dirty="0">
                <a:latin typeface="+mj-lt"/>
              </a:rPr>
              <a:t>prawidłowo zrozumiałem pana intencje, to</a:t>
            </a:r>
            <a:r>
              <a:rPr lang="pl-PL" altLang="es-ES" sz="2000" i="1" dirty="0" smtClean="0">
                <a:latin typeface="+mj-lt"/>
              </a:rPr>
              <a:t>...</a:t>
            </a: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2000" i="1" dirty="0">
                <a:latin typeface="+mj-lt"/>
              </a:rPr>
              <a:t> </a:t>
            </a:r>
            <a:r>
              <a:rPr lang="pl-PL" altLang="es-ES" sz="2000" i="1" dirty="0" smtClean="0">
                <a:latin typeface="+mj-lt"/>
              </a:rPr>
              <a:t>      Czy </a:t>
            </a:r>
            <a:r>
              <a:rPr lang="pl-PL" altLang="es-ES" sz="2000" i="1" dirty="0">
                <a:latin typeface="+mj-lt"/>
              </a:rPr>
              <a:t>dobrze zrozumiałem, że</a:t>
            </a:r>
            <a:r>
              <a:rPr lang="pl-PL" altLang="es-ES" sz="2000" i="1" dirty="0" smtClean="0">
                <a:latin typeface="+mj-lt"/>
              </a:rPr>
              <a:t>...</a:t>
            </a:r>
          </a:p>
          <a:p>
            <a:pPr marL="0" indent="0">
              <a:buNone/>
            </a:pPr>
            <a:r>
              <a:rPr lang="pl-PL" sz="2000" b="1" dirty="0" smtClean="0">
                <a:latin typeface="+mj-lt"/>
              </a:rPr>
              <a:t>      </a:t>
            </a:r>
          </a:p>
          <a:p>
            <a:pPr marL="0" indent="0">
              <a:buNone/>
            </a:pPr>
            <a:r>
              <a:rPr lang="pl-PL" sz="2000" b="1" dirty="0" smtClean="0">
                <a:latin typeface="+mj-lt"/>
              </a:rPr>
              <a:t>Kiedy </a:t>
            </a:r>
            <a:r>
              <a:rPr lang="pl-PL" sz="2000" b="1" dirty="0">
                <a:latin typeface="+mj-lt"/>
              </a:rPr>
              <a:t>przydaje się parafraza?</a:t>
            </a:r>
          </a:p>
          <a:p>
            <a:r>
              <a:rPr lang="pl-PL" sz="2000" dirty="0">
                <a:latin typeface="+mj-lt"/>
              </a:rPr>
              <a:t>gdy chcesz się skupić na sednie sprawy</a:t>
            </a:r>
          </a:p>
          <a:p>
            <a:r>
              <a:rPr lang="pl-PL" sz="2000" dirty="0">
                <a:latin typeface="+mj-lt"/>
              </a:rPr>
              <a:t>gdy masz do czynienia z osobą nieco chaotyczną lub zdekoncentrowaną </a:t>
            </a:r>
          </a:p>
          <a:p>
            <a:r>
              <a:rPr lang="pl-PL" sz="2000" dirty="0">
                <a:latin typeface="+mj-lt"/>
              </a:rPr>
              <a:t>gdy podczas jednego spotkania poruszane jest </a:t>
            </a:r>
            <a:r>
              <a:rPr lang="pl-PL" sz="2000" dirty="0" smtClean="0">
                <a:latin typeface="+mj-lt"/>
              </a:rPr>
              <a:t>wiele różnych </a:t>
            </a:r>
            <a:r>
              <a:rPr lang="pl-PL" sz="2000" dirty="0">
                <a:latin typeface="+mj-lt"/>
              </a:rPr>
              <a:t>kwestii</a:t>
            </a:r>
          </a:p>
          <a:p>
            <a:r>
              <a:rPr lang="pl-PL" sz="2000" dirty="0">
                <a:latin typeface="+mj-lt"/>
              </a:rPr>
              <a:t>gdy mamy przypadek sytuacji trudnej, niezręcznej czy konfliktowej, parafraza daje „czas”, aby ochłonąć i zebrać myśli</a:t>
            </a:r>
          </a:p>
          <a:p>
            <a:r>
              <a:rPr lang="pl-PL" sz="2000" dirty="0">
                <a:latin typeface="+mj-lt"/>
              </a:rPr>
              <a:t>gdy chcesz coś </a:t>
            </a:r>
            <a:r>
              <a:rPr lang="pl-PL" sz="2000" dirty="0" smtClean="0">
                <a:latin typeface="+mj-lt"/>
              </a:rPr>
              <a:t>sprzedać, parafraza </a:t>
            </a:r>
            <a:r>
              <a:rPr lang="pl-PL" sz="2000" dirty="0">
                <a:latin typeface="+mj-lt"/>
              </a:rPr>
              <a:t>pozwala szybciej zidentyfikować potrzeby klienta</a:t>
            </a:r>
          </a:p>
          <a:p>
            <a:pPr marL="112713" indent="0">
              <a:spcBef>
                <a:spcPts val="200"/>
              </a:spcBef>
              <a:buNone/>
            </a:pPr>
            <a:endParaRPr lang="en-US" altLang="es-ES" sz="16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588F61B5-63E1-4AF9-8A27-817A6496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30" y="255495"/>
            <a:ext cx="3144670" cy="295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424" y="1518064"/>
            <a:ext cx="9917498" cy="1325563"/>
          </a:xfrm>
        </p:spPr>
        <p:txBody>
          <a:bodyPr>
            <a:normAutofit/>
          </a:bodyPr>
          <a:lstStyle/>
          <a:p>
            <a:r>
              <a:rPr lang="pl-PL" altLang="es-ES" sz="3200" b="1" dirty="0" smtClean="0"/>
              <a:t>Tematy</a:t>
            </a:r>
            <a:r>
              <a:rPr lang="es-ES" altLang="es-ES" dirty="0" smtClean="0"/>
              <a:t> </a:t>
            </a:r>
            <a:endParaRPr lang="es-ES" alt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24755" y="2762905"/>
            <a:ext cx="7823292" cy="308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altLang="es-ES" sz="2400" b="1" dirty="0" smtClean="0">
                <a:latin typeface="+mj-lt"/>
                <a:ea typeface="+mj-ea"/>
                <a:cs typeface="+mj-cs"/>
              </a:rPr>
              <a:t>Techniki aktywnego słuchania</a:t>
            </a:r>
            <a:endParaRPr lang="es-ES" altLang="es-ES" sz="2400" b="1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altLang="es-ES" sz="2400" b="1" dirty="0" smtClean="0">
                <a:latin typeface="+mj-lt"/>
                <a:ea typeface="+mj-ea"/>
                <a:cs typeface="+mj-cs"/>
              </a:rPr>
              <a:t>4 kroki efektywnego słuchania</a:t>
            </a:r>
            <a:endParaRPr lang="es-ES" altLang="es-ES" sz="2400" b="1" dirty="0" smtClean="0">
              <a:latin typeface="+mj-lt"/>
              <a:ea typeface="+mj-ea"/>
              <a:cs typeface="+mj-cs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altLang="es-ES" sz="2400" b="1" dirty="0" smtClean="0">
                <a:latin typeface="+mj-lt"/>
                <a:ea typeface="+mj-ea"/>
                <a:cs typeface="+mj-cs"/>
              </a:rPr>
              <a:t>Wiadomość ja-ty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altLang="es-ES" sz="2400" b="1" dirty="0" smtClean="0">
                <a:latin typeface="+mj-lt"/>
                <a:ea typeface="+mj-ea"/>
                <a:cs typeface="+mj-cs"/>
              </a:rPr>
              <a:t>Blokady komunikacyjne</a:t>
            </a:r>
            <a:r>
              <a:rPr lang="es-ES" altLang="es-ES" sz="2400" b="1" dirty="0" smtClean="0">
                <a:solidFill>
                  <a:srgbClr val="0070C0"/>
                </a:solidFill>
                <a:latin typeface="Bebas" charset="0"/>
                <a:ea typeface="Bebas" charset="0"/>
                <a:cs typeface="Bebas" charset="0"/>
              </a:rPr>
              <a:t/>
            </a:r>
            <a:br>
              <a:rPr lang="es-ES" altLang="es-ES" sz="2400" b="1" dirty="0" smtClean="0">
                <a:solidFill>
                  <a:srgbClr val="0070C0"/>
                </a:solidFill>
                <a:latin typeface="Bebas" charset="0"/>
                <a:ea typeface="Bebas" charset="0"/>
                <a:cs typeface="Bebas" charset="0"/>
              </a:rPr>
            </a:br>
            <a: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alt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  <a:prstGeom prst="rect">
            <a:avLst/>
          </a:prstGeom>
        </p:spPr>
      </p:pic>
      <p:sp>
        <p:nvSpPr>
          <p:cNvPr id="28676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351863" y="1590420"/>
            <a:ext cx="11741523" cy="4521656"/>
          </a:xfrm>
        </p:spPr>
        <p:txBody>
          <a:bodyPr>
            <a:noAutofit/>
          </a:bodyPr>
          <a:lstStyle/>
          <a:p>
            <a:pPr marL="112713" indent="0">
              <a:spcBef>
                <a:spcPts val="200"/>
              </a:spcBef>
              <a:buNone/>
            </a:pPr>
            <a:r>
              <a:rPr lang="pl-PL" altLang="es-ES" sz="2400" b="1" dirty="0" smtClean="0">
                <a:latin typeface="+mj-lt"/>
              </a:rPr>
              <a:t>Zadawanie pytań </a:t>
            </a:r>
            <a:r>
              <a:rPr lang="pl-PL" altLang="es-ES" sz="1800" dirty="0" smtClean="0">
                <a:latin typeface="+mj-lt"/>
              </a:rPr>
              <a:t>jest jedną z kluczowych umiejętności słuchania</a:t>
            </a:r>
            <a:r>
              <a:rPr lang="en-US" altLang="es-ES" sz="1800" dirty="0" smtClean="0">
                <a:latin typeface="+mj-lt"/>
              </a:rPr>
              <a:t>. </a:t>
            </a:r>
            <a:r>
              <a:rPr lang="pl-PL" altLang="es-ES" sz="1800" dirty="0" smtClean="0">
                <a:latin typeface="+mj-lt"/>
              </a:rPr>
              <a:t>Pozwala na:</a:t>
            </a:r>
          </a:p>
          <a:p>
            <a:pPr marL="112713" indent="0">
              <a:spcBef>
                <a:spcPts val="200"/>
              </a:spcBef>
              <a:buNone/>
            </a:pPr>
            <a:endParaRPr lang="pl-PL" altLang="es-ES" sz="800" dirty="0" smtClean="0">
              <a:latin typeface="+mj-lt"/>
            </a:endParaRPr>
          </a:p>
          <a:p>
            <a:pPr marL="398463" indent="-285750">
              <a:spcBef>
                <a:spcPts val="200"/>
              </a:spcBef>
            </a:pPr>
            <a:r>
              <a:rPr lang="pl-PL" altLang="es-ES" sz="1800" dirty="0" smtClean="0">
                <a:latin typeface="+mj-lt"/>
              </a:rPr>
              <a:t>Zebranie informacji </a:t>
            </a:r>
            <a:r>
              <a:rPr lang="pl-PL" sz="1800" dirty="0" smtClean="0">
                <a:latin typeface="+mj-lt"/>
              </a:rPr>
              <a:t>na temat: </a:t>
            </a:r>
            <a:r>
              <a:rPr lang="pl-PL" sz="1800" dirty="0">
                <a:latin typeface="+mj-lt"/>
              </a:rPr>
              <a:t>wymagań, </a:t>
            </a:r>
            <a:r>
              <a:rPr lang="pl-PL" sz="1800" dirty="0" smtClean="0">
                <a:latin typeface="+mj-lt"/>
              </a:rPr>
              <a:t>potrzeb, zamierzeń</a:t>
            </a:r>
            <a:r>
              <a:rPr lang="pl-PL" sz="1800" dirty="0">
                <a:latin typeface="+mj-lt"/>
              </a:rPr>
              <a:t>, planów, </a:t>
            </a:r>
            <a:r>
              <a:rPr lang="pl-PL" sz="1800" dirty="0" smtClean="0">
                <a:latin typeface="+mj-lt"/>
              </a:rPr>
              <a:t>emocji, a także </a:t>
            </a:r>
          </a:p>
          <a:p>
            <a:pPr marL="398463" indent="-285750">
              <a:spcBef>
                <a:spcPts val="200"/>
              </a:spcBef>
            </a:pPr>
            <a:r>
              <a:rPr lang="pl-PL" sz="1800" dirty="0" smtClean="0">
                <a:latin typeface="+mj-lt"/>
              </a:rPr>
              <a:t>zrozumieć, </a:t>
            </a:r>
            <a:r>
              <a:rPr lang="pl-PL" sz="1800" dirty="0">
                <a:latin typeface="+mj-lt"/>
              </a:rPr>
              <a:t>co rozmówca </a:t>
            </a:r>
            <a:r>
              <a:rPr lang="pl-PL" sz="1800" dirty="0" smtClean="0">
                <a:latin typeface="+mj-lt"/>
              </a:rPr>
              <a:t>ma </a:t>
            </a:r>
            <a:r>
              <a:rPr lang="pl-PL" sz="1800" dirty="0">
                <a:latin typeface="+mj-lt"/>
              </a:rPr>
              <a:t>na </a:t>
            </a:r>
            <a:r>
              <a:rPr lang="pl-PL" sz="1800" dirty="0" smtClean="0">
                <a:latin typeface="+mj-lt"/>
              </a:rPr>
              <a:t>myśli</a:t>
            </a:r>
          </a:p>
          <a:p>
            <a:pPr marL="398463" indent="-285750">
              <a:spcBef>
                <a:spcPts val="200"/>
              </a:spcBef>
            </a:pPr>
            <a:r>
              <a:rPr lang="pl-PL" sz="1800" dirty="0" smtClean="0">
                <a:latin typeface="+mj-lt"/>
              </a:rPr>
              <a:t>pokazać drugiej </a:t>
            </a:r>
            <a:r>
              <a:rPr lang="pl-PL" sz="1800" dirty="0">
                <a:latin typeface="+mj-lt"/>
              </a:rPr>
              <a:t>stronie </a:t>
            </a:r>
            <a:r>
              <a:rPr lang="pl-PL" sz="1800" dirty="0" smtClean="0">
                <a:latin typeface="+mj-lt"/>
              </a:rPr>
              <a:t>inny punkt widzenia</a:t>
            </a:r>
          </a:p>
          <a:p>
            <a:pPr marL="398463" indent="-285750">
              <a:spcBef>
                <a:spcPts val="200"/>
              </a:spcBef>
            </a:pPr>
            <a:r>
              <a:rPr lang="pl-PL" sz="1800" dirty="0" smtClean="0">
                <a:latin typeface="+mj-lt"/>
              </a:rPr>
              <a:t>poprowadzić rozmowę w interesującym nas kierunku</a:t>
            </a:r>
            <a:endParaRPr lang="pl-PL" altLang="es-ES" sz="1800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b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1800" b="1" dirty="0" smtClean="0">
                <a:latin typeface="+mj-lt"/>
              </a:rPr>
              <a:t>Pytania otwarte</a:t>
            </a:r>
            <a:r>
              <a:rPr lang="pl-PL" altLang="es-ES" sz="1800" dirty="0" smtClean="0">
                <a:latin typeface="+mj-lt"/>
              </a:rPr>
              <a:t> – </a:t>
            </a:r>
            <a:r>
              <a:rPr lang="pl-PL" sz="1800" dirty="0" smtClean="0">
                <a:latin typeface="+mj-lt"/>
              </a:rPr>
              <a:t>rozwijają dyskusję, pobudzają do myślenia, budują </a:t>
            </a:r>
            <a:r>
              <a:rPr lang="pl-PL" sz="1800" dirty="0">
                <a:latin typeface="+mj-lt"/>
              </a:rPr>
              <a:t>dobrą atmosferę rozmowy,</a:t>
            </a:r>
            <a:r>
              <a:rPr lang="pl-PL" sz="1800" dirty="0" smtClean="0">
                <a:latin typeface="+mj-lt"/>
              </a:rPr>
              <a:t> np. </a:t>
            </a:r>
            <a:r>
              <a:rPr lang="pl-PL" sz="1800" i="1" dirty="0">
                <a:latin typeface="+mj-lt"/>
              </a:rPr>
              <a:t>„Jak? Co? Gdzie? Kto? </a:t>
            </a:r>
            <a:r>
              <a:rPr lang="pl-PL" sz="1800" i="1" dirty="0" smtClean="0">
                <a:latin typeface="+mj-lt"/>
              </a:rPr>
              <a:t>Który?”, </a:t>
            </a:r>
            <a:r>
              <a:rPr lang="pl-PL" sz="1800" i="1" dirty="0">
                <a:latin typeface="+mj-lt"/>
              </a:rPr>
              <a:t>„Co się wydarzyło na Twoim spotkaniu z klientem</a:t>
            </a:r>
            <a:r>
              <a:rPr lang="pl-PL" sz="1800" i="1" dirty="0" smtClean="0">
                <a:latin typeface="+mj-lt"/>
              </a:rPr>
              <a:t>?”</a:t>
            </a:r>
          </a:p>
          <a:p>
            <a:pPr marL="398463" indent="-285750">
              <a:spcBef>
                <a:spcPts val="200"/>
              </a:spcBef>
            </a:pPr>
            <a:endParaRPr lang="pl-PL" sz="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1800" b="1" dirty="0" smtClean="0">
                <a:latin typeface="+mj-lt"/>
              </a:rPr>
              <a:t>Pytania zamknięte</a:t>
            </a:r>
            <a:r>
              <a:rPr lang="pl-PL" altLang="es-ES" sz="1800" dirty="0" smtClean="0">
                <a:latin typeface="+mj-lt"/>
              </a:rPr>
              <a:t>, </a:t>
            </a:r>
            <a:r>
              <a:rPr lang="pl-PL" sz="1800" dirty="0" smtClean="0">
                <a:latin typeface="+mj-lt"/>
              </a:rPr>
              <a:t>potwierdzają lub zaprzeczają kwestie, </a:t>
            </a:r>
            <a:r>
              <a:rPr lang="pl-PL" sz="1800" dirty="0">
                <a:latin typeface="+mj-lt"/>
              </a:rPr>
              <a:t>służą ukonkretnieniu, podsumowaniu, ustaleniu </a:t>
            </a:r>
            <a:r>
              <a:rPr lang="pl-PL" sz="1800" dirty="0" smtClean="0">
                <a:latin typeface="+mj-lt"/>
              </a:rPr>
              <a:t>faktów np.:              „</a:t>
            </a:r>
            <a:r>
              <a:rPr lang="pl-PL" altLang="es-ES" sz="1800" dirty="0" smtClean="0">
                <a:latin typeface="+mj-lt"/>
              </a:rPr>
              <a:t> </a:t>
            </a:r>
            <a:r>
              <a:rPr lang="pl-PL" altLang="es-ES" sz="1800" i="1" dirty="0">
                <a:latin typeface="+mj-lt"/>
              </a:rPr>
              <a:t>Jaki kolor samochodu pani preferuje - czerwony czy </a:t>
            </a:r>
            <a:r>
              <a:rPr lang="pl-PL" altLang="es-ES" sz="1800" i="1" dirty="0" smtClean="0">
                <a:latin typeface="+mj-lt"/>
              </a:rPr>
              <a:t>błękitny?”</a:t>
            </a:r>
          </a:p>
          <a:p>
            <a:pPr marL="398463" indent="-285750">
              <a:spcBef>
                <a:spcPts val="200"/>
              </a:spcBef>
            </a:pPr>
            <a:endParaRPr lang="pl-PL" altLang="es-ES" sz="800" i="1" dirty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1800" b="1" dirty="0" smtClean="0">
                <a:latin typeface="+mj-lt"/>
              </a:rPr>
              <a:t>Pytania sugerujące  </a:t>
            </a:r>
            <a:r>
              <a:rPr lang="pl-PL" altLang="es-ES" sz="1800" dirty="0" smtClean="0">
                <a:latin typeface="+mj-lt"/>
              </a:rPr>
              <a:t>- </a:t>
            </a:r>
            <a:r>
              <a:rPr lang="pl-PL" sz="1800" i="1" dirty="0" smtClean="0">
                <a:latin typeface="+mj-lt"/>
              </a:rPr>
              <a:t>„</a:t>
            </a:r>
            <a:r>
              <a:rPr lang="pl-PL" sz="1800" i="1" dirty="0">
                <a:latin typeface="+mj-lt"/>
              </a:rPr>
              <a:t>Czy wy też uważacie, że ten pomysł jest świetny</a:t>
            </a:r>
            <a:r>
              <a:rPr lang="pl-PL" sz="1800" i="1" dirty="0" smtClean="0">
                <a:latin typeface="+mj-lt"/>
              </a:rPr>
              <a:t>?”</a:t>
            </a:r>
          </a:p>
          <a:p>
            <a:pPr marL="398463" indent="-285750">
              <a:spcBef>
                <a:spcPts val="200"/>
              </a:spcBef>
            </a:pPr>
            <a:endParaRPr lang="pl-PL" sz="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1800" b="1" dirty="0" smtClean="0">
                <a:latin typeface="+mj-lt"/>
              </a:rPr>
              <a:t>Pytania zanurzone </a:t>
            </a:r>
            <a:r>
              <a:rPr lang="pl-PL" altLang="es-ES" sz="1800" dirty="0" smtClean="0">
                <a:latin typeface="+mj-lt"/>
              </a:rPr>
              <a:t>– „</a:t>
            </a:r>
            <a:r>
              <a:rPr lang="pl-PL" altLang="es-ES" sz="1800" i="1" dirty="0" smtClean="0">
                <a:latin typeface="+mj-lt"/>
              </a:rPr>
              <a:t>Jestem </a:t>
            </a:r>
            <a:r>
              <a:rPr lang="pl-PL" altLang="es-ES" sz="1800" i="1" dirty="0">
                <a:latin typeface="+mj-lt"/>
              </a:rPr>
              <a:t>bardzo ciekaw, ale tak naprawdę - dlaczego nie zdecydował się pan na skorzystanie z usług naszej </a:t>
            </a:r>
            <a:r>
              <a:rPr lang="pl-PL" altLang="es-ES" sz="1800" i="1" dirty="0" smtClean="0">
                <a:latin typeface="+mj-lt"/>
              </a:rPr>
              <a:t>firmy?. Bardzo </a:t>
            </a:r>
            <a:r>
              <a:rPr lang="pl-PL" altLang="es-ES" sz="1800" i="1" dirty="0">
                <a:latin typeface="+mj-lt"/>
              </a:rPr>
              <a:t>by mi pomogła na przyszłość informacja i byłoby dla mnie bardzo interesujące poznać przyczyny pana odmowy</a:t>
            </a:r>
            <a:r>
              <a:rPr lang="pl-PL" altLang="es-ES" sz="1800" i="1" dirty="0" smtClean="0">
                <a:latin typeface="+mj-lt"/>
              </a:rPr>
              <a:t>. „</a:t>
            </a:r>
            <a:endParaRPr lang="en-US" altLang="es-ES" sz="1800" i="1" dirty="0">
              <a:latin typeface="+mj-lt"/>
            </a:endParaRPr>
          </a:p>
        </p:txBody>
      </p:sp>
      <p:pic>
        <p:nvPicPr>
          <p:cNvPr id="16386" name="Picture 2" descr="C:\Users\lexio\AppData\Local\Microsoft\Windows\INetCache\IE\QZB9TLB2\question-1828268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75" y="249381"/>
            <a:ext cx="3070411" cy="25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244" cy="6796878"/>
          </a:xfrm>
          <a:prstGeom prst="rect">
            <a:avLst/>
          </a:prstGeom>
        </p:spPr>
      </p:pic>
      <p:sp>
        <p:nvSpPr>
          <p:cNvPr id="28676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202740" y="1497110"/>
            <a:ext cx="11509648" cy="4032478"/>
          </a:xfrm>
        </p:spPr>
        <p:txBody>
          <a:bodyPr>
            <a:noAutofit/>
          </a:bodyPr>
          <a:lstStyle/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400" b="1" dirty="0" err="1" smtClean="0">
                <a:latin typeface="+mj-lt"/>
              </a:rPr>
              <a:t>Ozdzwierciedlenie</a:t>
            </a:r>
            <a:r>
              <a:rPr lang="pl-PL" altLang="es-ES" sz="2400" b="1" dirty="0" smtClean="0">
                <a:latin typeface="+mj-lt"/>
              </a:rPr>
              <a:t> uczuć</a:t>
            </a:r>
            <a:r>
              <a:rPr lang="pl-PL" altLang="es-ES" sz="1800" b="1" dirty="0" smtClean="0">
                <a:latin typeface="+mj-lt"/>
              </a:rPr>
              <a:t>- </a:t>
            </a:r>
            <a:r>
              <a:rPr lang="pl-PL" sz="1800" dirty="0">
                <a:latin typeface="+mj-lt"/>
              </a:rPr>
              <a:t>mówimy komuś o tym, jakie wg nas przeżywa uczucia</a:t>
            </a:r>
            <a:r>
              <a:rPr lang="pl-PL" sz="1800" dirty="0" smtClean="0">
                <a:latin typeface="+mj-lt"/>
              </a:rPr>
              <a:t>. </a:t>
            </a: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sz="1800" dirty="0" smtClean="0">
                <a:latin typeface="+mj-lt"/>
              </a:rPr>
              <a:t>Efekt </a:t>
            </a:r>
            <a:r>
              <a:rPr lang="pl-PL" sz="1800" dirty="0">
                <a:latin typeface="+mj-lt"/>
              </a:rPr>
              <a:t>ten </a:t>
            </a:r>
            <a:r>
              <a:rPr lang="pl-PL" sz="1800" dirty="0" smtClean="0">
                <a:latin typeface="+mj-lt"/>
              </a:rPr>
              <a:t>uzyskujemy  </a:t>
            </a:r>
            <a:r>
              <a:rPr lang="pl-PL" sz="1800" dirty="0">
                <a:latin typeface="+mj-lt"/>
              </a:rPr>
              <a:t>poprzez podobną gestykulację, postawę ciała, zbliżone </a:t>
            </a:r>
            <a:r>
              <a:rPr lang="pl-PL" sz="1800" dirty="0" smtClean="0">
                <a:latin typeface="+mj-lt"/>
              </a:rPr>
              <a:t>zachowanie, tempo </a:t>
            </a:r>
            <a:r>
              <a:rPr lang="pl-PL" sz="1800" dirty="0">
                <a:latin typeface="+mj-lt"/>
              </a:rPr>
              <a:t>wypowiadanych słów czy ton głosu.</a:t>
            </a:r>
            <a:endParaRPr lang="pl-PL" sz="1800" b="1" dirty="0" smtClean="0">
              <a:latin typeface="+mj-lt"/>
            </a:endParaRPr>
          </a:p>
          <a:p>
            <a:pPr marL="0" indent="93663">
              <a:lnSpc>
                <a:spcPct val="150000"/>
              </a:lnSpc>
              <a:buNone/>
            </a:pPr>
            <a:r>
              <a:rPr lang="pl-PL" sz="1800" dirty="0" smtClean="0">
                <a:latin typeface="+mj-lt"/>
              </a:rPr>
              <a:t>W efekcie nasz </a:t>
            </a:r>
            <a:r>
              <a:rPr lang="pl-PL" sz="1800" dirty="0">
                <a:latin typeface="+mj-lt"/>
              </a:rPr>
              <a:t>rozmówca czuje się w naszej obecności </a:t>
            </a:r>
            <a:r>
              <a:rPr lang="pl-PL" sz="1800" dirty="0" smtClean="0">
                <a:latin typeface="+mj-lt"/>
              </a:rPr>
              <a:t>dobrze i bezpiecznie. Pojawia </a:t>
            </a:r>
            <a:r>
              <a:rPr lang="pl-PL" sz="1800" dirty="0">
                <a:latin typeface="+mj-lt"/>
              </a:rPr>
              <a:t>się płaszczyzna porozumienia, </a:t>
            </a:r>
            <a:r>
              <a:rPr lang="pl-PL" sz="1800" dirty="0" smtClean="0">
                <a:latin typeface="+mj-lt"/>
              </a:rPr>
              <a:t>         dobre </a:t>
            </a:r>
            <a:r>
              <a:rPr lang="pl-PL" sz="1800" dirty="0">
                <a:latin typeface="+mj-lt"/>
              </a:rPr>
              <a:t>relacje i </a:t>
            </a:r>
            <a:r>
              <a:rPr lang="pl-PL" sz="1800" dirty="0" smtClean="0">
                <a:latin typeface="+mj-lt"/>
              </a:rPr>
              <a:t>zaufanie.  W tak sprzyjającej </a:t>
            </a:r>
            <a:r>
              <a:rPr lang="pl-PL" sz="1800" dirty="0">
                <a:latin typeface="+mj-lt"/>
              </a:rPr>
              <a:t>atmosferze  </a:t>
            </a:r>
            <a:r>
              <a:rPr lang="pl-PL" sz="1800" dirty="0" smtClean="0">
                <a:latin typeface="+mj-lt"/>
              </a:rPr>
              <a:t>nasze </a:t>
            </a:r>
            <a:r>
              <a:rPr lang="pl-PL" sz="1800" dirty="0">
                <a:latin typeface="+mj-lt"/>
              </a:rPr>
              <a:t>argumenty zostaną lepiej przyjęte przez drugą stronę, </a:t>
            </a:r>
            <a:r>
              <a:rPr lang="pl-PL" sz="1800" dirty="0" smtClean="0">
                <a:latin typeface="+mj-lt"/>
              </a:rPr>
              <a:t>a  rozmowa </a:t>
            </a:r>
            <a:r>
              <a:rPr lang="pl-PL" sz="1800" dirty="0">
                <a:latin typeface="+mj-lt"/>
              </a:rPr>
              <a:t>będzie mogła się potoczyć w kierunku, na którym nam zależy</a:t>
            </a:r>
            <a:r>
              <a:rPr lang="pl-PL" sz="1800" dirty="0" smtClean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800" dirty="0">
              <a:latin typeface="+mj-lt"/>
            </a:endParaRP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1800" i="1" dirty="0" smtClean="0">
                <a:latin typeface="+mj-lt"/>
              </a:rPr>
              <a:t>     </a:t>
            </a:r>
            <a:r>
              <a:rPr lang="pl-PL" altLang="es-ES" sz="2000" i="1" dirty="0" smtClean="0">
                <a:latin typeface="+mj-lt"/>
              </a:rPr>
              <a:t>„</a:t>
            </a:r>
            <a:r>
              <a:rPr lang="pl-PL" altLang="es-ES" sz="2000" i="1" dirty="0">
                <a:latin typeface="+mj-lt"/>
              </a:rPr>
              <a:t>Za każdym razem, kiedy pan o tym mówi, słyszę radość w pana głosie</a:t>
            </a:r>
            <a:r>
              <a:rPr lang="pl-PL" altLang="es-ES" sz="2000" i="1" dirty="0" smtClean="0">
                <a:latin typeface="+mj-lt"/>
              </a:rPr>
              <a:t>.”</a:t>
            </a: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     </a:t>
            </a:r>
            <a:r>
              <a:rPr lang="pl-PL" altLang="es-ES" sz="2000" i="1" dirty="0">
                <a:latin typeface="+mj-lt"/>
              </a:rPr>
              <a:t>„Z pani zachowania wnoszę, że zaproponowane rozwiązanie będzie dla państwa firmy </a:t>
            </a:r>
            <a:r>
              <a:rPr lang="pl-PL" altLang="es-ES" sz="2000" i="1" dirty="0" smtClean="0">
                <a:latin typeface="+mj-lt"/>
              </a:rPr>
              <a:t> satysfakcjonujące” </a:t>
            </a:r>
            <a:endParaRPr lang="pl-PL" altLang="es-ES" sz="2000" i="1" dirty="0">
              <a:latin typeface="+mj-lt"/>
            </a:endParaRP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000" i="1" dirty="0">
                <a:latin typeface="+mj-lt"/>
              </a:rPr>
              <a:t>      </a:t>
            </a:r>
            <a:r>
              <a:rPr lang="pl-PL" altLang="es-ES" sz="2000" i="1" dirty="0" smtClean="0">
                <a:latin typeface="+mj-lt"/>
              </a:rPr>
              <a:t>„Doskonale </a:t>
            </a:r>
            <a:r>
              <a:rPr lang="pl-PL" altLang="es-ES" sz="2000" i="1" dirty="0">
                <a:latin typeface="+mj-lt"/>
              </a:rPr>
              <a:t>rozumiem pani wzburzenie i niepokój</a:t>
            </a:r>
            <a:r>
              <a:rPr lang="pl-PL" altLang="es-ES" sz="2000" i="1" dirty="0" smtClean="0">
                <a:latin typeface="+mj-lt"/>
              </a:rPr>
              <a:t>.”</a:t>
            </a:r>
            <a:endParaRPr lang="en-US" altLang="es-ES" sz="2000" i="1" dirty="0">
              <a:latin typeface="+mj-lt"/>
            </a:endParaRPr>
          </a:p>
          <a:p>
            <a:pPr marL="0" indent="0">
              <a:buNone/>
            </a:pPr>
            <a:endParaRPr lang="pl-PL" sz="2000" i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F72824C-9F61-48B0-84FB-BC16F961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094" y="107577"/>
            <a:ext cx="360771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796878"/>
          </a:xfrm>
          <a:prstGeom prst="rect">
            <a:avLst/>
          </a:prstGeom>
        </p:spPr>
      </p:pic>
      <p:sp>
        <p:nvSpPr>
          <p:cNvPr id="25605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374794" y="1595697"/>
            <a:ext cx="11714112" cy="39803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+mj-lt"/>
              </a:rPr>
              <a:t>Klaryfikacja</a:t>
            </a:r>
            <a:r>
              <a:rPr lang="pl-PL" sz="1800" dirty="0" smtClean="0">
                <a:latin typeface="+mj-lt"/>
              </a:rPr>
              <a:t>, </a:t>
            </a:r>
            <a:r>
              <a:rPr lang="pl-PL" sz="1800" dirty="0">
                <a:latin typeface="+mj-lt"/>
              </a:rPr>
              <a:t>czyli uczynienie czegoś klarownym i przejrzystym, zrozumiałym. To prośba o </a:t>
            </a:r>
            <a:r>
              <a:rPr lang="pl-PL" sz="1800" b="1" dirty="0">
                <a:latin typeface="+mj-lt"/>
              </a:rPr>
              <a:t>wyjaśnienie, doprecyzowanie</a:t>
            </a:r>
            <a:r>
              <a:rPr lang="pl-PL" sz="1800" dirty="0">
                <a:latin typeface="+mj-lt"/>
              </a:rPr>
              <a:t>, gdy nie możemy zrozumieć wypowiedzi. O rozwinięcie myśli, o konkretne przykłady, o to by skupić się na tym najważniejszym. </a:t>
            </a:r>
            <a:endParaRPr lang="pl-PL" sz="1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smtClean="0">
                <a:latin typeface="+mj-lt"/>
              </a:rPr>
              <a:t>Kiedy </a:t>
            </a:r>
            <a:r>
              <a:rPr lang="pl-PL" sz="1800" b="1" dirty="0">
                <a:latin typeface="+mj-lt"/>
              </a:rPr>
              <a:t>się przydaje?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latin typeface="+mj-lt"/>
              </a:rPr>
              <a:t>kiedy podczas rozmowy coś jest niezrozumiałe 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latin typeface="+mj-lt"/>
              </a:rPr>
              <a:t>gdy rozmowa ma za dużo wątków i </a:t>
            </a:r>
            <a:r>
              <a:rPr lang="pl-PL" sz="1800" dirty="0" smtClean="0">
                <a:latin typeface="+mj-lt"/>
              </a:rPr>
              <a:t>rozmawiacie o </a:t>
            </a:r>
            <a:r>
              <a:rPr lang="pl-PL" sz="1800" dirty="0">
                <a:latin typeface="+mj-lt"/>
              </a:rPr>
              <a:t>wszystkim, więc o niczym 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latin typeface="+mj-lt"/>
              </a:rPr>
              <a:t>gdy brakuje Ci przykładów na dany temat, które pozwolą zrozumieć o co chodzi rozmówcy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l-PL" sz="800" i="1" dirty="0" smtClean="0"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i="1" dirty="0" smtClean="0">
                <a:latin typeface="+mj-lt"/>
              </a:rPr>
              <a:t>„Powiedz </a:t>
            </a:r>
            <a:r>
              <a:rPr lang="pl-PL" sz="2000" i="1" dirty="0">
                <a:latin typeface="+mj-lt"/>
              </a:rPr>
              <a:t>dokładnie o co ci chodzi w temacie…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i="1" dirty="0" smtClean="0">
                <a:latin typeface="+mj-lt"/>
              </a:rPr>
              <a:t>„Podaj </a:t>
            </a:r>
            <a:r>
              <a:rPr lang="pl-PL" sz="2000" i="1" dirty="0">
                <a:latin typeface="+mj-lt"/>
              </a:rPr>
              <a:t>mi przykład na…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i="1" dirty="0" smtClean="0">
                <a:latin typeface="+mj-lt"/>
              </a:rPr>
              <a:t>„Skupmy </a:t>
            </a:r>
            <a:r>
              <a:rPr lang="pl-PL" sz="2000" i="1" dirty="0">
                <a:latin typeface="+mj-lt"/>
              </a:rPr>
              <a:t>się na…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i="1" dirty="0" smtClean="0">
                <a:latin typeface="+mj-lt"/>
              </a:rPr>
              <a:t>„Wiem</a:t>
            </a:r>
            <a:r>
              <a:rPr lang="pl-PL" sz="2000" i="1" dirty="0">
                <a:latin typeface="+mj-lt"/>
              </a:rPr>
              <a:t>, że to wszystko jest ważne dla ciebie, ale co zamierzasz w </a:t>
            </a:r>
            <a:r>
              <a:rPr lang="pl-PL" sz="2000" i="1" dirty="0" smtClean="0">
                <a:latin typeface="+mj-lt"/>
              </a:rPr>
              <a:t>temacie…….</a:t>
            </a:r>
            <a:endParaRPr lang="pl-PL" sz="2000" i="1" dirty="0">
              <a:latin typeface="+mj-lt"/>
            </a:endParaRPr>
          </a:p>
          <a:p>
            <a:pPr marL="457200" lvl="1" indent="0">
              <a:buNone/>
            </a:pPr>
            <a:r>
              <a:rPr lang="pl-PL" sz="1800" i="1" dirty="0"/>
              <a:t/>
            </a:r>
            <a:br>
              <a:rPr lang="pl-PL" sz="1800" i="1" dirty="0"/>
            </a:br>
            <a:endParaRPr lang="en-US" altLang="es-ES" sz="1800" i="1" dirty="0"/>
          </a:p>
        </p:txBody>
      </p:sp>
      <p:pic>
        <p:nvPicPr>
          <p:cNvPr id="17410" name="Picture 2" descr="C:\Users\lexio\AppData\Local\Microsoft\Windows\INetCache\IE\HHA3ULAZ\clarification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64" y="2899241"/>
            <a:ext cx="2424393" cy="31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  <a:prstGeom prst="rect">
            <a:avLst/>
          </a:prstGeom>
        </p:spPr>
      </p:pic>
      <p:sp>
        <p:nvSpPr>
          <p:cNvPr id="28676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377552" y="1574946"/>
            <a:ext cx="11509647" cy="4032478"/>
          </a:xfrm>
        </p:spPr>
        <p:txBody>
          <a:bodyPr>
            <a:noAutofit/>
          </a:bodyPr>
          <a:lstStyle/>
          <a:p>
            <a:pPr marL="112713" indent="0">
              <a:spcBef>
                <a:spcPts val="200"/>
              </a:spcBef>
              <a:buNone/>
            </a:pPr>
            <a:r>
              <a:rPr lang="en-US" altLang="es-ES" sz="2400" b="1" dirty="0" err="1">
                <a:latin typeface="+mj-lt"/>
              </a:rPr>
              <a:t>Podkreślenie</a:t>
            </a:r>
            <a:r>
              <a:rPr lang="en-US" altLang="es-ES" sz="2400" b="1" dirty="0">
                <a:latin typeface="+mj-lt"/>
              </a:rPr>
              <a:t> </a:t>
            </a:r>
            <a:r>
              <a:rPr lang="en-US" altLang="es-ES" sz="2400" b="1" dirty="0" err="1">
                <a:latin typeface="+mj-lt"/>
              </a:rPr>
              <a:t>mocnych</a:t>
            </a:r>
            <a:r>
              <a:rPr lang="en-US" altLang="es-ES" sz="2400" b="1" dirty="0">
                <a:latin typeface="+mj-lt"/>
              </a:rPr>
              <a:t> </a:t>
            </a:r>
            <a:r>
              <a:rPr lang="en-US" altLang="es-ES" sz="2400" b="1" dirty="0" err="1">
                <a:latin typeface="+mj-lt"/>
              </a:rPr>
              <a:t>stron</a:t>
            </a:r>
            <a:r>
              <a:rPr lang="en-US" altLang="es-ES" sz="2400" b="1" dirty="0">
                <a:latin typeface="+mj-lt"/>
              </a:rPr>
              <a:t> </a:t>
            </a:r>
            <a:r>
              <a:rPr lang="en-US" altLang="es-ES" sz="2400" b="1" dirty="0" err="1" smtClean="0">
                <a:latin typeface="+mj-lt"/>
              </a:rPr>
              <a:t>rozmówcy</a:t>
            </a:r>
            <a:r>
              <a:rPr lang="en-US" altLang="es-ES" sz="2000" dirty="0" smtClean="0">
                <a:latin typeface="+mj-lt"/>
              </a:rPr>
              <a:t>.</a:t>
            </a:r>
            <a:r>
              <a:rPr lang="pl-PL" altLang="es-ES" sz="2000" dirty="0" smtClean="0">
                <a:latin typeface="+mj-lt"/>
              </a:rPr>
              <a:t> </a:t>
            </a:r>
          </a:p>
          <a:p>
            <a:pPr marL="112713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000" dirty="0">
                <a:latin typeface="+mj-lt"/>
              </a:rPr>
              <a:t>Dowartościowując naszego rozmówcę, sprawiamy, że będzie on czuł się dobrze </a:t>
            </a:r>
            <a:r>
              <a:rPr lang="pl-PL" altLang="es-ES" sz="2000" dirty="0" smtClean="0">
                <a:latin typeface="+mj-lt"/>
              </a:rPr>
              <a:t>w </a:t>
            </a:r>
            <a:r>
              <a:rPr lang="pl-PL" altLang="es-ES" sz="2000" dirty="0">
                <a:latin typeface="+mj-lt"/>
              </a:rPr>
              <a:t>naszym towarzystwie. </a:t>
            </a:r>
            <a:r>
              <a:rPr lang="pl-PL" altLang="es-ES" sz="2000" dirty="0" smtClean="0">
                <a:latin typeface="+mj-lt"/>
              </a:rPr>
              <a:t>Tworzymy </a:t>
            </a:r>
            <a:r>
              <a:rPr lang="pl-PL" altLang="es-ES" sz="2000" dirty="0">
                <a:latin typeface="+mj-lt"/>
              </a:rPr>
              <a:t>dobry klimat naszej rozmowy i </a:t>
            </a:r>
            <a:r>
              <a:rPr lang="pl-PL" altLang="es-ES" sz="2000" dirty="0" smtClean="0">
                <a:latin typeface="+mj-lt"/>
              </a:rPr>
              <a:t>budujemy </a:t>
            </a:r>
            <a:r>
              <a:rPr lang="pl-PL" altLang="es-ES" sz="2000" dirty="0">
                <a:latin typeface="+mj-lt"/>
              </a:rPr>
              <a:t>zaufanie </a:t>
            </a:r>
            <a:r>
              <a:rPr lang="pl-PL" altLang="es-ES" sz="2000" dirty="0" smtClean="0">
                <a:latin typeface="+mj-lt"/>
              </a:rPr>
              <a:t>klienta, który będzie </a:t>
            </a:r>
            <a:r>
              <a:rPr lang="pl-PL" altLang="es-ES" sz="2000" dirty="0">
                <a:latin typeface="+mj-lt"/>
              </a:rPr>
              <a:t>skłonny opowiedzieć nam  więcej o swoich potrzebach i łatwiej zawierzyć naszej ofercie </a:t>
            </a:r>
            <a:r>
              <a:rPr lang="pl-PL" altLang="es-ES" sz="2000" dirty="0" smtClean="0">
                <a:latin typeface="+mj-lt"/>
              </a:rPr>
              <a:t>. Staramy </a:t>
            </a:r>
            <a:r>
              <a:rPr lang="pl-PL" altLang="es-ES" sz="2000" dirty="0">
                <a:latin typeface="+mj-lt"/>
              </a:rPr>
              <a:t>się </a:t>
            </a:r>
            <a:r>
              <a:rPr lang="pl-PL" altLang="es-ES" sz="2000" b="1" dirty="0">
                <a:latin typeface="+mj-lt"/>
              </a:rPr>
              <a:t>wyszukać u klienta jego mocne strony i podkreślić oraz zaakcentować je w trakcie rozmowy</a:t>
            </a:r>
            <a:r>
              <a:rPr lang="pl-PL" altLang="es-ES" sz="2000" dirty="0">
                <a:latin typeface="+mj-lt"/>
              </a:rPr>
              <a:t>. Okażmy aprobatę dla jego dokonań i akceptację toku myślenia oraz postępowania. Sprawmy, żeby rozmówca poczuł się kimś ważnym. </a:t>
            </a:r>
            <a:endParaRPr lang="pl-PL" altLang="es-ES" sz="2000" dirty="0" smtClean="0">
              <a:latin typeface="+mj-lt"/>
            </a:endParaRPr>
          </a:p>
          <a:p>
            <a:pPr marL="569913" lvl="1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Świetny pomysł!</a:t>
            </a:r>
          </a:p>
          <a:p>
            <a:pPr marL="569913" lvl="1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To</a:t>
            </a:r>
            <a:r>
              <a:rPr lang="pl-PL" altLang="es-ES" sz="2000" i="1" dirty="0">
                <a:latin typeface="+mj-lt"/>
              </a:rPr>
              <a:t>, co pan mówi, to sama </a:t>
            </a:r>
            <a:r>
              <a:rPr lang="pl-PL" altLang="es-ES" sz="2000" i="1" dirty="0" smtClean="0">
                <a:latin typeface="+mj-lt"/>
              </a:rPr>
              <a:t>prawd</a:t>
            </a:r>
            <a:r>
              <a:rPr lang="pl-PL" altLang="es-ES" sz="2000" dirty="0" smtClean="0">
                <a:latin typeface="+mj-lt"/>
              </a:rPr>
              <a:t>a.</a:t>
            </a:r>
          </a:p>
          <a:p>
            <a:pPr marL="569913" lvl="1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Poruszył </a:t>
            </a:r>
            <a:r>
              <a:rPr lang="pl-PL" altLang="es-ES" sz="2000" i="1" dirty="0">
                <a:latin typeface="+mj-lt"/>
              </a:rPr>
              <a:t>pan sedno problemu</a:t>
            </a:r>
            <a:r>
              <a:rPr lang="pl-PL" altLang="es-ES" sz="2000" i="1" dirty="0" smtClean="0">
                <a:latin typeface="+mj-lt"/>
              </a:rPr>
              <a:t>.</a:t>
            </a:r>
          </a:p>
          <a:p>
            <a:pPr marL="569913" lvl="1" indent="0">
              <a:spcBef>
                <a:spcPts val="200"/>
              </a:spcBef>
              <a:buNone/>
            </a:pPr>
            <a:endParaRPr lang="en-US" altLang="es-ES" sz="1800" i="1" dirty="0">
              <a:latin typeface="+mj-lt"/>
            </a:endParaRPr>
          </a:p>
        </p:txBody>
      </p:sp>
      <p:pic>
        <p:nvPicPr>
          <p:cNvPr id="2054" name="Picture 6" descr="C:\Users\lexio\AppData\Local\Microsoft\Windows\INetCache\IE\QZB9TLB2\Using-confidence-build-strength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86" y="4341719"/>
            <a:ext cx="3792632" cy="21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exio\AppData\Local\Microsoft\Windows\INetCache\IE\HHA3ULAZ\acceptation-129532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18" y="61122"/>
            <a:ext cx="1883404" cy="18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exio\AppData\Local\Microsoft\Windows\INetCache\IE\HHA3ULAZ\04-10-201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6930" y="3791697"/>
            <a:ext cx="1549132" cy="25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-147918"/>
            <a:ext cx="12152244" cy="7005918"/>
          </a:xfrm>
          <a:prstGeom prst="rect">
            <a:avLst/>
          </a:prstGeom>
        </p:spPr>
      </p:pic>
      <p:sp>
        <p:nvSpPr>
          <p:cNvPr id="25605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426909" y="1364866"/>
            <a:ext cx="11377937" cy="39803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+mj-lt"/>
              </a:rPr>
              <a:t>Udzielanie zachęt </a:t>
            </a:r>
            <a:r>
              <a:rPr lang="pl-PL" sz="1800" b="1" dirty="0" smtClean="0">
                <a:latin typeface="+mj-lt"/>
              </a:rPr>
              <a:t>-</a:t>
            </a:r>
            <a:r>
              <a:rPr lang="pl-PL" sz="1800" dirty="0" smtClean="0">
                <a:latin typeface="+mj-lt"/>
              </a:rPr>
              <a:t> </a:t>
            </a:r>
            <a:r>
              <a:rPr lang="pl-PL" sz="2000" dirty="0">
                <a:latin typeface="+mj-lt"/>
              </a:rPr>
              <a:t>zachowania werbalne i </a:t>
            </a:r>
            <a:r>
              <a:rPr lang="pl-PL" sz="2000" dirty="0" smtClean="0">
                <a:latin typeface="+mj-lt"/>
              </a:rPr>
              <a:t>niewerbalne ( potakiwanie </a:t>
            </a:r>
            <a:r>
              <a:rPr lang="pl-PL" sz="2000" dirty="0">
                <a:latin typeface="+mj-lt"/>
              </a:rPr>
              <a:t>głową, </a:t>
            </a:r>
            <a:r>
              <a:rPr lang="pl-PL" sz="2000" dirty="0" smtClean="0">
                <a:latin typeface="+mj-lt"/>
              </a:rPr>
              <a:t>uśmiech</a:t>
            </a:r>
            <a:r>
              <a:rPr lang="pl-PL" sz="2000" dirty="0">
                <a:latin typeface="+mj-lt"/>
              </a:rPr>
              <a:t>, pochylenie się w kierunku </a:t>
            </a:r>
            <a:r>
              <a:rPr lang="pl-PL" sz="2000" dirty="0" smtClean="0">
                <a:latin typeface="+mj-lt"/>
              </a:rPr>
              <a:t>mówiącego, sygnały </a:t>
            </a:r>
            <a:r>
              <a:rPr lang="pl-PL" sz="2000" dirty="0">
                <a:latin typeface="+mj-lt"/>
              </a:rPr>
              <a:t>werbalne </a:t>
            </a:r>
            <a:r>
              <a:rPr lang="pl-PL" sz="2000" dirty="0" smtClean="0">
                <a:latin typeface="+mj-lt"/>
              </a:rPr>
              <a:t>,</a:t>
            </a:r>
            <a:r>
              <a:rPr lang="pl-PL" sz="2000" dirty="0">
                <a:latin typeface="+mj-lt"/>
              </a:rPr>
              <a:t> np.: </a:t>
            </a:r>
            <a:r>
              <a:rPr lang="pl-PL" sz="2000" dirty="0" smtClean="0">
                <a:latin typeface="+mj-lt"/>
              </a:rPr>
              <a:t>„aha”, „</a:t>
            </a:r>
            <a:r>
              <a:rPr lang="pl-PL" sz="2000" dirty="0" err="1" smtClean="0">
                <a:latin typeface="+mj-lt"/>
              </a:rPr>
              <a:t>uhmm</a:t>
            </a:r>
            <a:r>
              <a:rPr lang="pl-PL" sz="2000" dirty="0" smtClean="0">
                <a:latin typeface="+mj-lt"/>
              </a:rPr>
              <a:t>”, </a:t>
            </a:r>
            <a:r>
              <a:rPr lang="pl-PL" sz="2000" dirty="0">
                <a:latin typeface="+mj-lt"/>
              </a:rPr>
              <a:t>bądź zwroty, np.: </a:t>
            </a:r>
            <a:r>
              <a:rPr lang="pl-PL" sz="2000" dirty="0" smtClean="0">
                <a:latin typeface="+mj-lt"/>
              </a:rPr>
              <a:t> „</a:t>
            </a:r>
            <a:r>
              <a:rPr lang="pl-PL" sz="2000" i="1" dirty="0" smtClean="0">
                <a:latin typeface="+mj-lt"/>
              </a:rPr>
              <a:t>tak </a:t>
            </a:r>
            <a:r>
              <a:rPr lang="pl-PL" sz="2000" i="1" dirty="0">
                <a:latin typeface="+mj-lt"/>
              </a:rPr>
              <a:t>rozumiem, jest to interesujące, </a:t>
            </a:r>
            <a:r>
              <a:rPr lang="pl-PL" sz="2000" i="1" dirty="0" smtClean="0">
                <a:latin typeface="+mj-lt"/>
              </a:rPr>
              <a:t>ciekawe” </a:t>
            </a:r>
            <a:r>
              <a:rPr lang="pl-PL" sz="2000" dirty="0" smtClean="0">
                <a:latin typeface="+mj-lt"/>
              </a:rPr>
              <a:t> itp., które </a:t>
            </a:r>
            <a:r>
              <a:rPr lang="pl-PL" sz="2000" dirty="0">
                <a:latin typeface="+mj-lt"/>
              </a:rPr>
              <a:t>dają do zrozumienia rozmówcy, że uczestniczymy w sposób aktywny w </a:t>
            </a:r>
            <a:r>
              <a:rPr lang="pl-PL" sz="2000" dirty="0" smtClean="0">
                <a:latin typeface="+mj-lt"/>
              </a:rPr>
              <a:t>rozmowie. Celem ich  stosowania  jest też ośmielenie </a:t>
            </a:r>
            <a:r>
              <a:rPr lang="pl-PL" sz="2000" dirty="0">
                <a:latin typeface="+mj-lt"/>
              </a:rPr>
              <a:t>partnera do wypowiedzi i zaangażowania.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000" i="1" dirty="0" smtClean="0">
                <a:latin typeface="+mj-lt"/>
              </a:rPr>
              <a:t>„</a:t>
            </a:r>
            <a:r>
              <a:rPr lang="pl-PL" sz="2000" i="1" dirty="0">
                <a:latin typeface="+mj-lt"/>
              </a:rPr>
              <a:t>Powiedz mi coś więcej o…”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000" i="1" dirty="0">
                <a:latin typeface="+mj-lt"/>
              </a:rPr>
              <a:t>„Doceniam twoją otwartość”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000" i="1" dirty="0">
                <a:latin typeface="+mj-lt"/>
              </a:rPr>
              <a:t>„Cieszę się, że mi to powiedziałeś”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000" i="1" dirty="0">
                <a:latin typeface="+mj-lt"/>
              </a:rPr>
              <a:t>„Czy chciałbyś dodać coś jeszcze?”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000" i="1" dirty="0">
                <a:latin typeface="+mj-lt"/>
              </a:rPr>
              <a:t>„Chciałbym wiedzieć, jak się wtedy czułeś”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i="1" dirty="0"/>
              <a:t/>
            </a:r>
            <a:br>
              <a:rPr lang="pl-PL" sz="2000" i="1" dirty="0"/>
            </a:br>
            <a:endParaRPr lang="en-US" altLang="es-ES" sz="2000" i="1" dirty="0"/>
          </a:p>
        </p:txBody>
      </p:sp>
      <p:pic>
        <p:nvPicPr>
          <p:cNvPr id="18435" name="Picture 3" descr="C:\Users\lexio\AppData\Local\Microsoft\Windows\INetCache\IE\HA1I8GIQ\4862920379_1d823f33c3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29" y="3913094"/>
            <a:ext cx="4975412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" y="-154031"/>
            <a:ext cx="12152244" cy="6796878"/>
          </a:xfrm>
          <a:prstGeom prst="rect">
            <a:avLst/>
          </a:prstGeom>
        </p:spPr>
      </p:pic>
      <p:sp>
        <p:nvSpPr>
          <p:cNvPr id="28676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361054" y="1443322"/>
            <a:ext cx="11509647" cy="4032478"/>
          </a:xfrm>
        </p:spPr>
        <p:txBody>
          <a:bodyPr>
            <a:noAutofit/>
          </a:bodyPr>
          <a:lstStyle/>
          <a:p>
            <a:pPr marL="112713" indent="0">
              <a:spcBef>
                <a:spcPts val="200"/>
              </a:spcBef>
              <a:buNone/>
            </a:pPr>
            <a:r>
              <a:rPr lang="pl-PL" altLang="es-ES" sz="2400" b="1" dirty="0" smtClean="0">
                <a:latin typeface="+mj-lt"/>
              </a:rPr>
              <a:t>Podsumowanie </a:t>
            </a:r>
            <a:r>
              <a:rPr lang="pl-PL" altLang="es-ES" sz="1800" dirty="0">
                <a:latin typeface="+mj-lt"/>
              </a:rPr>
              <a:t>lub ponowne przedstawienie najważniejszych zagadnień, myśli, uczuć, które pojawiły się w rozmowie.</a:t>
            </a:r>
            <a:endParaRPr lang="en-US" altLang="es-ES" sz="1800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2000" i="1" dirty="0">
                <a:latin typeface="+mj-lt"/>
              </a:rPr>
              <a:t> </a:t>
            </a:r>
            <a:r>
              <a:rPr lang="pl-PL" altLang="es-ES" sz="2000" i="1" dirty="0" smtClean="0">
                <a:latin typeface="+mj-lt"/>
              </a:rPr>
              <a:t>  </a:t>
            </a:r>
            <a:r>
              <a:rPr lang="pl-PL" altLang="es-ES" sz="2000" i="1" dirty="0">
                <a:latin typeface="+mj-lt"/>
              </a:rPr>
              <a:t>   </a:t>
            </a:r>
            <a:r>
              <a:rPr lang="pl-PL" altLang="es-ES" sz="2000" i="1" dirty="0" smtClean="0">
                <a:latin typeface="+mj-lt"/>
              </a:rPr>
              <a:t>„</a:t>
            </a:r>
            <a:r>
              <a:rPr lang="pl-PL" altLang="es-ES" sz="2000" i="1" dirty="0">
                <a:latin typeface="+mj-lt"/>
              </a:rPr>
              <a:t>Myślę, że omówione kwestie można podsumować następująco”</a:t>
            </a: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1800" i="1" dirty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20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endParaRPr lang="pl-PL" altLang="es-ES" sz="2000" i="1" dirty="0" smtClean="0">
              <a:latin typeface="+mj-lt"/>
            </a:endParaRPr>
          </a:p>
          <a:p>
            <a:pPr marL="112713" indent="0">
              <a:spcBef>
                <a:spcPts val="200"/>
              </a:spcBef>
              <a:buNone/>
            </a:pPr>
            <a:r>
              <a:rPr lang="pl-PL" altLang="es-ES" sz="2000" i="1" dirty="0" smtClean="0">
                <a:latin typeface="+mj-lt"/>
              </a:rPr>
              <a:t> </a:t>
            </a:r>
            <a:endParaRPr lang="pl-PL" altLang="es-ES" sz="2000" b="1" i="1" dirty="0" smtClean="0">
              <a:latin typeface="+mj-lt"/>
            </a:endParaRPr>
          </a:p>
        </p:txBody>
      </p:sp>
      <p:pic>
        <p:nvPicPr>
          <p:cNvPr id="7" name="Picture 7" descr="C:\Users\lexio\AppData\Local\Microsoft\Windows\INetCache\IE\HA1I8GIQ\Lesson-Summary-300x3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76" y="2473715"/>
            <a:ext cx="2729753" cy="31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30306" y="2635624"/>
            <a:ext cx="902297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j-lt"/>
              </a:rPr>
              <a:t>Pozwala </a:t>
            </a:r>
            <a:r>
              <a:rPr lang="pl-PL" sz="2000" dirty="0">
                <a:latin typeface="+mj-lt"/>
              </a:rPr>
              <a:t>zamknąć pewien etap rozmowy i zmniejsza szanse na pogubienie się wśród poruszanych w trakcie spotkania kwestiach. </a:t>
            </a:r>
            <a:endParaRPr lang="pl-PL" sz="2000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Porządkuje </a:t>
            </a:r>
            <a:r>
              <a:rPr lang="pl-PL" sz="2000" dirty="0">
                <a:latin typeface="+mj-lt"/>
              </a:rPr>
              <a:t>organizacyjnie rozmowę oraz umożliwia ujrzenie postępów, do jakich doszło podczas rozmowy</a:t>
            </a:r>
            <a:r>
              <a:rPr lang="pl-PL" dirty="0" smtClean="0">
                <a:latin typeface="+mj-lt"/>
              </a:rPr>
              <a:t>.</a:t>
            </a:r>
          </a:p>
          <a:p>
            <a:r>
              <a:rPr lang="pl-PL" dirty="0" smtClean="0">
                <a:latin typeface="+mj-lt"/>
              </a:rPr>
              <a:t> </a:t>
            </a:r>
          </a:p>
          <a:p>
            <a:r>
              <a:rPr lang="pl-PL" sz="2000" dirty="0" smtClean="0">
                <a:latin typeface="+mj-lt"/>
              </a:rPr>
              <a:t>Pozwala </a:t>
            </a:r>
            <a:r>
              <a:rPr lang="pl-PL" sz="2000" dirty="0">
                <a:latin typeface="+mj-lt"/>
              </a:rPr>
              <a:t>wyciągnąć wnioski i ruszyć dalej z omawianymi zagadnieniami</a:t>
            </a:r>
            <a:r>
              <a:rPr lang="pl-PL" sz="2000" dirty="0" smtClean="0">
                <a:latin typeface="+mj-lt"/>
              </a:rPr>
              <a:t>.</a:t>
            </a:r>
          </a:p>
          <a:p>
            <a:endParaRPr lang="pl-PL" dirty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Podsumowując </a:t>
            </a:r>
            <a:r>
              <a:rPr lang="pl-PL" sz="2000" dirty="0">
                <a:latin typeface="+mj-lt"/>
              </a:rPr>
              <a:t>poszczególne etapy rozmowy, możemy także podkreślić i zwrócić szczególną uwagę na te kwestie, na których właśnie nam zależy. </a:t>
            </a:r>
          </a:p>
        </p:txBody>
      </p:sp>
    </p:spTree>
    <p:extLst>
      <p:ext uri="{BB962C8B-B14F-4D97-AF65-F5344CB8AC3E}">
        <p14:creationId xmlns:p14="http://schemas.microsoft.com/office/powerpoint/2010/main" val="37474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5"/>
            <a:ext cx="12582549" cy="679687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03694" y="1509664"/>
            <a:ext cx="113086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+mj-lt"/>
              </a:rPr>
              <a:t>LISTA DOBRYCH PRAKTYK – </a:t>
            </a:r>
            <a:r>
              <a:rPr lang="pl-PL" b="1" dirty="0" smtClean="0">
                <a:latin typeface="+mj-lt"/>
              </a:rPr>
              <a:t>jak aktywnie słuchać ?</a:t>
            </a:r>
          </a:p>
          <a:p>
            <a:endParaRPr lang="pl-PL" b="1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1. Bądź </a:t>
            </a:r>
            <a:r>
              <a:rPr lang="pl-PL" dirty="0">
                <a:latin typeface="+mj-lt"/>
              </a:rPr>
              <a:t>świadomie, </a:t>
            </a:r>
            <a:r>
              <a:rPr lang="pl-PL" dirty="0" smtClean="0">
                <a:latin typeface="+mj-lt"/>
              </a:rPr>
              <a:t>obecny</a:t>
            </a:r>
            <a:r>
              <a:rPr lang="pl-PL" dirty="0">
                <a:latin typeface="+mj-lt"/>
              </a:rPr>
              <a:t> </a:t>
            </a:r>
            <a:r>
              <a:rPr lang="pl-PL" b="1" dirty="0">
                <a:latin typeface="+mj-lt"/>
              </a:rPr>
              <a:t>tu i teraz</a:t>
            </a:r>
            <a:r>
              <a:rPr lang="pl-PL" dirty="0">
                <a:latin typeface="+mj-lt"/>
              </a:rPr>
              <a:t>, skup się na chwili w której jesteś, nie na przyszłości (jeszcze nie nadeszła), </a:t>
            </a:r>
            <a:endParaRPr lang="pl-PL" dirty="0" smtClean="0">
              <a:latin typeface="+mj-lt"/>
            </a:endParaRPr>
          </a:p>
          <a:p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czy </a:t>
            </a:r>
            <a:r>
              <a:rPr lang="pl-PL" dirty="0">
                <a:latin typeface="+mj-lt"/>
              </a:rPr>
              <a:t>przeszłości (już jej nie </a:t>
            </a:r>
            <a:r>
              <a:rPr lang="pl-PL" dirty="0" smtClean="0">
                <a:latin typeface="+mj-lt"/>
              </a:rPr>
              <a:t>ma</a:t>
            </a: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)</a:t>
            </a:r>
          </a:p>
          <a:p>
            <a:endParaRPr lang="pl-PL" sz="800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2. Wyłącz </a:t>
            </a:r>
            <a:r>
              <a:rPr lang="pl-PL" dirty="0">
                <a:latin typeface="+mj-lt"/>
              </a:rPr>
              <a:t>się na chwilę i zostaw myśli, słuchaj, </a:t>
            </a:r>
            <a:r>
              <a:rPr lang="pl-PL" b="1" dirty="0">
                <a:latin typeface="+mj-lt"/>
              </a:rPr>
              <a:t>bądź odczuwaniem</a:t>
            </a:r>
            <a:r>
              <a:rPr lang="pl-PL" dirty="0">
                <a:latin typeface="+mj-lt"/>
              </a:rPr>
              <a:t> – daj sobie szansę na usłyszenie drugiej osoby</a:t>
            </a:r>
            <a:r>
              <a:rPr lang="pl-PL" dirty="0" smtClean="0">
                <a:latin typeface="+mj-lt"/>
              </a:rPr>
              <a:t>.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3. Wykazuj</a:t>
            </a:r>
            <a:r>
              <a:rPr lang="pl-PL" dirty="0">
                <a:latin typeface="+mj-lt"/>
              </a:rPr>
              <a:t> </a:t>
            </a:r>
            <a:r>
              <a:rPr lang="pl-PL" b="1" dirty="0">
                <a:latin typeface="+mj-lt"/>
              </a:rPr>
              <a:t>postawę szacunku wobec rozmówcy</a:t>
            </a:r>
            <a:r>
              <a:rPr lang="pl-PL" dirty="0">
                <a:latin typeface="+mj-lt"/>
              </a:rPr>
              <a:t>. Akceptuj jego prawo do posiadania i wyrażania emocji</a:t>
            </a:r>
            <a:r>
              <a:rPr lang="pl-PL" dirty="0" smtClean="0">
                <a:latin typeface="+mj-lt"/>
              </a:rPr>
              <a:t>.</a:t>
            </a:r>
          </a:p>
          <a:p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</a:t>
            </a:r>
            <a:r>
              <a:rPr lang="pl-PL" dirty="0">
                <a:latin typeface="+mj-lt"/>
              </a:rPr>
              <a:t>Nie oceniaj. Nie radź</a:t>
            </a:r>
            <a:r>
              <a:rPr lang="pl-PL" dirty="0" smtClean="0">
                <a:latin typeface="+mj-lt"/>
              </a:rPr>
              <a:t>.</a:t>
            </a:r>
          </a:p>
          <a:p>
            <a:endParaRPr lang="pl-PL" dirty="0" smtClean="0">
              <a:latin typeface="+mj-lt"/>
            </a:endParaRPr>
          </a:p>
          <a:p>
            <a:r>
              <a:rPr lang="pl-PL" b="1" dirty="0" smtClean="0">
                <a:latin typeface="+mj-lt"/>
              </a:rPr>
              <a:t>4. Bądź szczery i autentyczny- </a:t>
            </a:r>
            <a:r>
              <a:rPr lang="pl-PL" dirty="0">
                <a:latin typeface="+mj-lt"/>
              </a:rPr>
              <a:t> Wszelka sztuczność bądź gra, upiększanie zwykle jest bardzo szybko </a:t>
            </a:r>
            <a:r>
              <a:rPr lang="pl-PL" dirty="0" smtClean="0">
                <a:latin typeface="+mj-lt"/>
              </a:rPr>
              <a:t>wyczuwana</a:t>
            </a:r>
          </a:p>
          <a:p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</a:t>
            </a:r>
            <a:r>
              <a:rPr lang="pl-PL" dirty="0">
                <a:latin typeface="+mj-lt"/>
              </a:rPr>
              <a:t>i wychwytywana przez drugą stronę. Bądź sobą</a:t>
            </a:r>
            <a:r>
              <a:rPr lang="pl-PL" dirty="0" smtClean="0">
                <a:latin typeface="+mj-lt"/>
              </a:rPr>
              <a:t>.</a:t>
            </a:r>
          </a:p>
          <a:p>
            <a:endParaRPr lang="pl-PL" dirty="0" smtClean="0">
              <a:latin typeface="+mj-lt"/>
            </a:endParaRPr>
          </a:p>
          <a:p>
            <a:r>
              <a:rPr lang="pl-PL" b="1" dirty="0" smtClean="0">
                <a:latin typeface="+mj-lt"/>
              </a:rPr>
              <a:t>5. Skup </a:t>
            </a:r>
            <a:r>
              <a:rPr lang="pl-PL" b="1" dirty="0">
                <a:latin typeface="+mj-lt"/>
              </a:rPr>
              <a:t>się na drugiej osobie</a:t>
            </a:r>
            <a:r>
              <a:rPr lang="pl-PL" dirty="0">
                <a:latin typeface="+mj-lt"/>
              </a:rPr>
              <a:t> – słuchaniu i słyszeniu, </a:t>
            </a:r>
            <a:r>
              <a:rPr lang="pl-PL" b="1" dirty="0">
                <a:latin typeface="+mj-lt"/>
              </a:rPr>
              <a:t>zamiast myśleć o tym, co chcesz powiedzieć</a:t>
            </a:r>
            <a:r>
              <a:rPr lang="pl-PL" b="1" dirty="0" smtClean="0">
                <a:latin typeface="+mj-lt"/>
              </a:rPr>
              <a:t>.</a:t>
            </a:r>
          </a:p>
          <a:p>
            <a:endParaRPr lang="pl-PL" b="1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6. Okaż</a:t>
            </a:r>
            <a:r>
              <a:rPr lang="pl-PL" dirty="0">
                <a:latin typeface="+mj-lt"/>
              </a:rPr>
              <a:t> </a:t>
            </a:r>
            <a:r>
              <a:rPr lang="pl-PL" b="1" dirty="0">
                <a:latin typeface="+mj-lt"/>
              </a:rPr>
              <a:t>zainteresowanie</a:t>
            </a:r>
            <a:r>
              <a:rPr lang="pl-PL" dirty="0">
                <a:latin typeface="+mj-lt"/>
              </a:rPr>
              <a:t>. Pytaj otwartymi pytaniami nie zawężając niepotrzebnie odpowiedzi</a:t>
            </a:r>
            <a:r>
              <a:rPr lang="pl-PL" dirty="0" smtClean="0">
                <a:latin typeface="+mj-lt"/>
              </a:rPr>
              <a:t>.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7. Zadawaj </a:t>
            </a:r>
            <a:r>
              <a:rPr lang="pl-PL" dirty="0">
                <a:latin typeface="+mj-lt"/>
              </a:rPr>
              <a:t>dodatkowe </a:t>
            </a:r>
            <a:r>
              <a:rPr lang="pl-PL" b="1" dirty="0">
                <a:latin typeface="+mj-lt"/>
              </a:rPr>
              <a:t>pytania</a:t>
            </a:r>
            <a:r>
              <a:rPr lang="pl-PL" dirty="0">
                <a:latin typeface="+mj-lt"/>
              </a:rPr>
              <a:t> </a:t>
            </a:r>
            <a:r>
              <a:rPr lang="pl-PL" b="1" dirty="0">
                <a:latin typeface="+mj-lt"/>
              </a:rPr>
              <a:t>przed powiedzeniem</a:t>
            </a:r>
            <a:r>
              <a:rPr lang="pl-PL" dirty="0">
                <a:latin typeface="+mj-lt"/>
              </a:rPr>
              <a:t> tego co chcesz powiedzieć</a:t>
            </a:r>
            <a:r>
              <a:rPr lang="pl-PL" dirty="0" smtClean="0">
                <a:latin typeface="+mj-lt"/>
              </a:rPr>
              <a:t>.</a:t>
            </a:r>
          </a:p>
          <a:p>
            <a:endParaRPr lang="pl-PL" dirty="0" smtClean="0">
              <a:latin typeface="+mj-lt"/>
            </a:endParaRPr>
          </a:p>
        </p:txBody>
      </p:sp>
      <p:pic>
        <p:nvPicPr>
          <p:cNvPr id="14342" name="Picture 6" descr="C:\Users\lexio\AppData\Local\Microsoft\Windows\INetCache\IE\HHA3ULAZ\66ef134a36e9f278026b9f184ce1ffe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74" y="3512783"/>
            <a:ext cx="1717874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xio\AppData\Local\Microsoft\Windows\INetCache\IE\HA1I8GIQ\best-practice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38" y="207309"/>
            <a:ext cx="4476750" cy="17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2549" cy="686182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15435" y="1509664"/>
            <a:ext cx="113086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j-lt"/>
              </a:rPr>
              <a:t>8</a:t>
            </a:r>
            <a:r>
              <a:rPr lang="pl-PL" sz="2000" dirty="0">
                <a:latin typeface="+mj-lt"/>
              </a:rPr>
              <a:t>. Używaj</a:t>
            </a:r>
            <a:r>
              <a:rPr lang="pl-PL" sz="2000" b="1" dirty="0">
                <a:latin typeface="+mj-lt"/>
              </a:rPr>
              <a:t> aktywnego słuchania</a:t>
            </a:r>
            <a:r>
              <a:rPr lang="pl-PL" sz="2000" dirty="0">
                <a:latin typeface="+mj-lt"/>
              </a:rPr>
              <a:t>, reaguj, nawiązuj do wypowiedzi drugiej osoby, parafrazuj</a:t>
            </a:r>
            <a:r>
              <a:rPr lang="pl-PL" sz="2000" dirty="0" smtClean="0">
                <a:latin typeface="+mj-lt"/>
              </a:rPr>
              <a:t>, </a:t>
            </a:r>
            <a:r>
              <a:rPr lang="pl-PL" sz="2000" dirty="0">
                <a:latin typeface="+mj-lt"/>
              </a:rPr>
              <a:t>upewniaj się, że rozumiesz</a:t>
            </a:r>
            <a:r>
              <a:rPr lang="pl-PL" sz="2000" dirty="0" smtClean="0">
                <a:latin typeface="+mj-lt"/>
              </a:rPr>
              <a:t>.</a:t>
            </a:r>
          </a:p>
          <a:p>
            <a:endParaRPr lang="pl-PL" sz="900" dirty="0">
              <a:latin typeface="+mj-lt"/>
            </a:endParaRPr>
          </a:p>
          <a:p>
            <a:r>
              <a:rPr lang="pl-PL" sz="2000" dirty="0">
                <a:latin typeface="+mj-lt"/>
              </a:rPr>
              <a:t>9. Używaj </a:t>
            </a:r>
            <a:r>
              <a:rPr lang="pl-PL" sz="2000" b="1" dirty="0">
                <a:latin typeface="+mj-lt"/>
              </a:rPr>
              <a:t>milczenia</a:t>
            </a:r>
            <a:r>
              <a:rPr lang="pl-PL" sz="2000" dirty="0">
                <a:latin typeface="+mj-lt"/>
              </a:rPr>
              <a:t>. Milcz dwie, trzy sekundy po wypowiedzi drugiej strony. Daj sobie szansę na usłyszenie, a </a:t>
            </a:r>
            <a:r>
              <a:rPr lang="pl-PL" sz="2000" dirty="0" smtClean="0">
                <a:latin typeface="+mj-lt"/>
              </a:rPr>
              <a:t>drugiej </a:t>
            </a:r>
            <a:r>
              <a:rPr lang="pl-PL" sz="2000" dirty="0">
                <a:latin typeface="+mj-lt"/>
              </a:rPr>
              <a:t>osobie na dopowiedzenie</a:t>
            </a:r>
            <a:r>
              <a:rPr lang="pl-PL" dirty="0">
                <a:latin typeface="+mj-lt"/>
              </a:rPr>
              <a:t>. Milcz trochę dłużej. Daj jej pole do wyznania. Upewnij się czy na pewno słyszysz</a:t>
            </a:r>
            <a:r>
              <a:rPr lang="pl-PL" dirty="0" smtClean="0">
                <a:latin typeface="+mj-lt"/>
              </a:rPr>
              <a:t>.</a:t>
            </a:r>
          </a:p>
          <a:p>
            <a:endParaRPr lang="pl-PL" sz="900" dirty="0">
              <a:latin typeface="+mj-lt"/>
            </a:endParaRPr>
          </a:p>
          <a:p>
            <a:r>
              <a:rPr lang="pl-PL" dirty="0">
                <a:latin typeface="+mj-lt"/>
              </a:rPr>
              <a:t>10. </a:t>
            </a:r>
            <a:r>
              <a:rPr lang="pl-PL" sz="2000" b="1" dirty="0">
                <a:latin typeface="+mj-lt"/>
              </a:rPr>
              <a:t>Skup się na temacie</a:t>
            </a:r>
            <a:r>
              <a:rPr lang="pl-PL" sz="2000" dirty="0">
                <a:latin typeface="+mj-lt"/>
              </a:rPr>
              <a:t>, jeżeli jest ważny, to zastanów się </a:t>
            </a:r>
            <a:r>
              <a:rPr lang="pl-PL" sz="2000" b="1" dirty="0">
                <a:latin typeface="+mj-lt"/>
              </a:rPr>
              <a:t>czy został wyczerpany?</a:t>
            </a:r>
            <a:r>
              <a:rPr lang="pl-PL" sz="2000" dirty="0">
                <a:latin typeface="+mj-lt"/>
              </a:rPr>
              <a:t> Nie ma sensu zmieniać tematu za     szybko. </a:t>
            </a:r>
            <a:endParaRPr lang="pl-PL" sz="2000" dirty="0" smtClean="0">
              <a:latin typeface="+mj-lt"/>
            </a:endParaRPr>
          </a:p>
          <a:p>
            <a:endParaRPr lang="pl-PL" sz="900" b="1" dirty="0" smtClean="0">
              <a:latin typeface="+mj-lt"/>
            </a:endParaRPr>
          </a:p>
          <a:p>
            <a:r>
              <a:rPr lang="pl-PL" dirty="0">
                <a:latin typeface="+mj-lt"/>
              </a:rPr>
              <a:t>11. </a:t>
            </a:r>
            <a:r>
              <a:rPr lang="pl-PL" b="1" dirty="0">
                <a:latin typeface="+mj-lt"/>
              </a:rPr>
              <a:t>Nie przerywaj</a:t>
            </a:r>
            <a:r>
              <a:rPr lang="pl-PL" dirty="0">
                <a:latin typeface="+mj-lt"/>
              </a:rPr>
              <a:t>. Podchodź do drugiej osoby cierpliwie. Daj sobie i drugiej stronie czas na </a:t>
            </a:r>
            <a:r>
              <a:rPr lang="pl-PL" dirty="0" smtClean="0">
                <a:latin typeface="+mj-lt"/>
              </a:rPr>
              <a:t>reakcję</a:t>
            </a:r>
          </a:p>
          <a:p>
            <a:endParaRPr lang="pl-PL" sz="900" dirty="0" smtClean="0">
              <a:latin typeface="+mj-lt"/>
            </a:endParaRPr>
          </a:p>
          <a:p>
            <a:r>
              <a:rPr lang="pl-PL" dirty="0">
                <a:latin typeface="+mj-lt"/>
              </a:rPr>
              <a:t>12. </a:t>
            </a:r>
            <a:r>
              <a:rPr lang="pl-PL" b="1" dirty="0">
                <a:latin typeface="+mj-lt"/>
              </a:rPr>
              <a:t>Utrzymuj kontakt wzrokowy</a:t>
            </a:r>
            <a:r>
              <a:rPr lang="pl-PL" dirty="0">
                <a:latin typeface="+mj-lt"/>
              </a:rPr>
              <a:t>. Patrz na rozmówcę, naturalnie i neutralnie. Unikaj uporczywego wpatrywania się.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Pomoże </a:t>
            </a:r>
            <a:r>
              <a:rPr lang="pl-PL" dirty="0">
                <a:latin typeface="+mj-lt"/>
              </a:rPr>
              <a:t>Ci patrzenie na trójkąt, jaki tworzą oczy i nos. Patrzenie na całe ciało jest zarezerwowane dla bliższych znajomości</a:t>
            </a:r>
            <a:r>
              <a:rPr lang="pl-PL" dirty="0" smtClean="0">
                <a:latin typeface="+mj-lt"/>
              </a:rPr>
              <a:t>!</a:t>
            </a:r>
          </a:p>
          <a:p>
            <a:endParaRPr lang="pl-PL" sz="900" dirty="0" smtClean="0">
              <a:latin typeface="+mj-lt"/>
            </a:endParaRPr>
          </a:p>
          <a:p>
            <a:r>
              <a:rPr lang="pl-PL" dirty="0">
                <a:latin typeface="+mj-lt"/>
              </a:rPr>
              <a:t>13. </a:t>
            </a:r>
            <a:r>
              <a:rPr lang="pl-PL" b="1" dirty="0">
                <a:latin typeface="+mj-lt"/>
              </a:rPr>
              <a:t>Zajmij wygodną, otwartą postawę</a:t>
            </a:r>
            <a:r>
              <a:rPr lang="pl-PL" dirty="0">
                <a:latin typeface="+mj-lt"/>
              </a:rPr>
              <a:t>. Nie krzyżuj rąk, nóg. Staraj się nie wznosić niepotrzebnych barier pomiędzy Tobą a rozmówcą z przedmiotów jak biurka, stoły, rzeczy trzymane w rękach </a:t>
            </a:r>
            <a:endParaRPr lang="pl-PL" dirty="0" smtClean="0">
              <a:latin typeface="+mj-lt"/>
            </a:endParaRPr>
          </a:p>
          <a:p>
            <a:endParaRPr lang="pl-PL" sz="900" dirty="0" smtClean="0">
              <a:latin typeface="+mj-lt"/>
            </a:endParaRPr>
          </a:p>
          <a:p>
            <a:r>
              <a:rPr lang="pl-PL" sz="2000" dirty="0">
                <a:latin typeface="+mj-lt"/>
              </a:rPr>
              <a:t>14. Staraj się spojrzeć </a:t>
            </a:r>
            <a:r>
              <a:rPr lang="pl-PL" sz="2000" b="1" dirty="0">
                <a:latin typeface="+mj-lt"/>
              </a:rPr>
              <a:t>z perspektywy drugiej strony</a:t>
            </a:r>
            <a:r>
              <a:rPr lang="pl-PL" sz="2000" dirty="0">
                <a:latin typeface="+mj-lt"/>
              </a:rPr>
              <a:t>, postaw się w jej sytuacji. Wyłącz siebie na chwilę.</a:t>
            </a:r>
            <a:endParaRPr lang="pl-PL" sz="2000" b="1" dirty="0" smtClean="0">
              <a:latin typeface="+mj-lt"/>
            </a:endParaRPr>
          </a:p>
        </p:txBody>
      </p:sp>
      <p:pic>
        <p:nvPicPr>
          <p:cNvPr id="5122" name="Picture 2" descr="C:\Users\lexio\AppData\Local\Microsoft\Windows\INetCache\IE\QZB9TLB2\14800555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94" y="254886"/>
            <a:ext cx="3301113" cy="12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34" y="0"/>
            <a:ext cx="12582549" cy="686182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51329" y="1788459"/>
            <a:ext cx="1109382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400" b="1" dirty="0">
                <a:latin typeface="+mj-lt"/>
              </a:rPr>
              <a:t>N</a:t>
            </a:r>
            <a:r>
              <a:rPr lang="pl-PL" sz="2400" b="1" dirty="0" smtClean="0">
                <a:latin typeface="+mj-lt"/>
              </a:rPr>
              <a:t>ajczęściej popełniane błędy </a:t>
            </a:r>
            <a:r>
              <a:rPr lang="pl-PL" sz="2000" dirty="0" smtClean="0">
                <a:latin typeface="+mj-lt"/>
              </a:rPr>
              <a:t>w </a:t>
            </a:r>
            <a:r>
              <a:rPr lang="pl-PL" sz="2000" dirty="0">
                <a:latin typeface="+mj-lt"/>
              </a:rPr>
              <a:t>trakcie prowadzenia rozmowy</a:t>
            </a:r>
            <a:r>
              <a:rPr lang="pl-PL" sz="2000" dirty="0" smtClean="0">
                <a:latin typeface="+mj-lt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pl-PL" sz="2000" dirty="0" smtClean="0">
                <a:latin typeface="+mj-lt"/>
              </a:rPr>
              <a:t> </a:t>
            </a:r>
            <a:r>
              <a:rPr lang="pl-PL" sz="2000" dirty="0">
                <a:latin typeface="+mj-lt"/>
              </a:rPr>
              <a:t>Niech będą one przestrogą i wskazówką do tego, czego powinno się unikać</a:t>
            </a:r>
            <a:r>
              <a:rPr lang="pl-PL" sz="2000" dirty="0" smtClean="0">
                <a:latin typeface="+mj-lt"/>
              </a:rPr>
              <a:t>:</a:t>
            </a:r>
          </a:p>
          <a:p>
            <a:pPr fontAlgn="base"/>
            <a:endParaRPr lang="pl-PL" sz="2000" dirty="0">
              <a:latin typeface="+mj-lt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ocenianie </a:t>
            </a:r>
            <a:r>
              <a:rPr lang="pl-PL" sz="2000" dirty="0">
                <a:latin typeface="+mj-lt"/>
              </a:rPr>
              <a:t>i komentowanie wypowiedzi rozmówcy,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brak </a:t>
            </a:r>
            <a:r>
              <a:rPr lang="pl-PL" sz="2000" dirty="0">
                <a:latin typeface="+mj-lt"/>
              </a:rPr>
              <a:t>koncentracji na rozmowie i drugiej </a:t>
            </a:r>
            <a:r>
              <a:rPr lang="pl-PL" sz="2000" dirty="0" smtClean="0">
                <a:latin typeface="+mj-lt"/>
              </a:rPr>
              <a:t>osobie,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wtrącanie </a:t>
            </a:r>
            <a:r>
              <a:rPr lang="pl-PL" sz="2000" dirty="0">
                <a:latin typeface="+mj-lt"/>
              </a:rPr>
              <a:t>się do czyjejś wypowiedzi, ciągłe przedstawianie swoich uwag,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okazywanie </a:t>
            </a:r>
            <a:r>
              <a:rPr lang="pl-PL" sz="2000" dirty="0">
                <a:latin typeface="+mj-lt"/>
              </a:rPr>
              <a:t>znudzenia i obojętności wobec tego, co mówi rozmówca</a:t>
            </a:r>
            <a:r>
              <a:rPr lang="pl-PL" sz="2000" dirty="0" smtClean="0">
                <a:latin typeface="+mj-lt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nagłe </a:t>
            </a:r>
            <a:r>
              <a:rPr lang="pl-PL" sz="2000" dirty="0">
                <a:latin typeface="+mj-lt"/>
              </a:rPr>
              <a:t>przechodzenie na inny </a:t>
            </a:r>
            <a:r>
              <a:rPr lang="pl-PL" sz="2000" dirty="0" smtClean="0">
                <a:latin typeface="+mj-lt"/>
              </a:rPr>
              <a:t>temat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ocenianie </a:t>
            </a:r>
            <a:r>
              <a:rPr lang="pl-PL" sz="2000" dirty="0">
                <a:latin typeface="+mj-lt"/>
              </a:rPr>
              <a:t>rozmówcy</a:t>
            </a:r>
          </a:p>
          <a:p>
            <a:pPr fontAlgn="base"/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</p:txBody>
      </p:sp>
      <p:pic>
        <p:nvPicPr>
          <p:cNvPr id="6146" name="Picture 2" descr="C:\Users\lexio\AppData\Local\Microsoft\Windows\INetCache\IE\HHA3ULAZ\affiliate-manager-mistak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47" y="0"/>
            <a:ext cx="4146468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23"/>
          </a:xfrm>
          <a:prstGeom prst="rect">
            <a:avLst/>
          </a:prstGeom>
        </p:spPr>
      </p:pic>
      <p:pic>
        <p:nvPicPr>
          <p:cNvPr id="7" name="Picture 4" descr="C:\Users\lexio\AppData\Local\Microsoft\Windows\INetCache\IE\HHA3ULAZ\1a6d689228a310ca0223e00d09461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7" y="2581834"/>
            <a:ext cx="8772257" cy="41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lexio\AppData\Local\Microsoft\Windows\INetCache\IE\HA1I8GIQ\mistak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40" y="81752"/>
            <a:ext cx="3810292" cy="20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38759" y="1708846"/>
            <a:ext cx="448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+mj-lt"/>
              </a:rPr>
              <a:t>A jak jest u ciebie???</a:t>
            </a:r>
            <a:endParaRPr lang="pl-PL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424" y="1518064"/>
            <a:ext cx="9917498" cy="1325563"/>
          </a:xfrm>
        </p:spPr>
        <p:txBody>
          <a:bodyPr>
            <a:normAutofit/>
          </a:bodyPr>
          <a:lstStyle/>
          <a:p>
            <a:r>
              <a:rPr lang="pl-PL" altLang="es-ES" sz="3200" b="1" dirty="0" smtClean="0">
                <a:latin typeface="+mn-lt"/>
              </a:rPr>
              <a:t>Opis celów i treść</a:t>
            </a:r>
            <a:endParaRPr lang="es-ES" sz="3200" b="1" dirty="0">
              <a:solidFill>
                <a:srgbClr val="0070C0"/>
              </a:solidFill>
              <a:latin typeface="+mn-lt"/>
              <a:ea typeface="Bebas" charset="0"/>
              <a:cs typeface="Bebas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15670" y="2762905"/>
            <a:ext cx="8833684" cy="308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es-ES" sz="2400" dirty="0" smtClean="0"/>
              <a:t>Cel </a:t>
            </a:r>
            <a:r>
              <a:rPr lang="en-US" altLang="es-ES" sz="2400" dirty="0" smtClean="0"/>
              <a:t>1.- </a:t>
            </a:r>
            <a:r>
              <a:rPr lang="pl-PL" altLang="es-ES" sz="2400" dirty="0" smtClean="0"/>
              <a:t>Zdefiniować techniki aktywnego słuchania i je scharakteryzować.</a:t>
            </a:r>
            <a:endParaRPr lang="en-US" altLang="es-ES" sz="2400" dirty="0" smtClean="0"/>
          </a:p>
          <a:p>
            <a:pPr>
              <a:defRPr/>
            </a:pPr>
            <a:r>
              <a:rPr lang="en-US" altLang="es-ES" sz="2400" dirty="0" smtClean="0"/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es-ES" sz="2400" dirty="0" smtClean="0"/>
              <a:t>Cel</a:t>
            </a:r>
            <a:r>
              <a:rPr lang="en-US" altLang="es-ES" sz="2400" dirty="0" smtClean="0"/>
              <a:t> 2- </a:t>
            </a:r>
            <a:r>
              <a:rPr lang="pl-PL" altLang="es-ES" sz="2400" dirty="0" err="1" smtClean="0"/>
              <a:t>Wyjaśnienić</a:t>
            </a:r>
            <a:r>
              <a:rPr lang="pl-PL" altLang="es-ES" sz="2400" dirty="0" smtClean="0"/>
              <a:t> znaczenie </a:t>
            </a:r>
            <a:r>
              <a:rPr lang="pl-PL" altLang="es-ES" sz="2400" dirty="0"/>
              <a:t>skutecznego słuchania i </a:t>
            </a:r>
            <a:r>
              <a:rPr lang="pl-PL" altLang="es-ES" sz="2400" dirty="0" smtClean="0"/>
              <a:t>zachęcić </a:t>
            </a:r>
            <a:r>
              <a:rPr lang="pl-PL" altLang="es-ES" sz="2400" dirty="0"/>
              <a:t>do wdrożenia słuchania, aby poprawić szanse na </a:t>
            </a:r>
            <a:r>
              <a:rPr lang="pl-PL" altLang="es-ES" sz="2400" dirty="0" smtClean="0"/>
              <a:t>efektywną </a:t>
            </a:r>
            <a:r>
              <a:rPr lang="pl-PL" altLang="es-ES" sz="2400" dirty="0"/>
              <a:t>komunikację</a:t>
            </a:r>
            <a:r>
              <a:rPr lang="pl-PL" altLang="es-E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s-ES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altLang="es-ES" sz="2400" dirty="0" err="1" smtClean="0"/>
              <a:t>Tresć</a:t>
            </a:r>
            <a:r>
              <a:rPr lang="en-US" altLang="es-ES" sz="2400" dirty="0" smtClean="0"/>
              <a:t>: </a:t>
            </a:r>
            <a:r>
              <a:rPr lang="pl-PL" altLang="es-ES" sz="2400" dirty="0" smtClean="0"/>
              <a:t>Opis technik, sposobów i rezultatów aktywnego słuchania.</a:t>
            </a:r>
            <a:endParaRPr lang="es-ES" alt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424" y="1518064"/>
            <a:ext cx="9917498" cy="1325563"/>
          </a:xfrm>
        </p:spPr>
        <p:txBody>
          <a:bodyPr>
            <a:normAutofit/>
          </a:bodyPr>
          <a:lstStyle/>
          <a:p>
            <a:r>
              <a:rPr lang="pl-PL" altLang="es-ES" sz="3200" b="1" dirty="0" smtClean="0"/>
              <a:t>Opis metod szkoleniowych</a:t>
            </a:r>
            <a:endParaRPr lang="es-ES" sz="3200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 bwMode="auto">
          <a:xfrm>
            <a:off x="1418290" y="2708275"/>
            <a:ext cx="9016627" cy="27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pl-PL" altLang="es-ES" sz="2000" dirty="0">
                <a:solidFill>
                  <a:sysClr val="windowText" lastClr="000000"/>
                </a:solidFill>
              </a:rPr>
              <a:t>Uczestnik tej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sesji szkoleniowej </a:t>
            </a:r>
            <a:r>
              <a:rPr lang="pl-PL" altLang="es-ES" sz="2000" dirty="0">
                <a:solidFill>
                  <a:sysClr val="windowText" lastClr="000000"/>
                </a:solidFill>
              </a:rPr>
              <a:t>musi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przeczytać </a:t>
            </a:r>
            <a:r>
              <a:rPr lang="pl-PL" altLang="es-ES" sz="2000" dirty="0">
                <a:solidFill>
                  <a:sysClr val="windowText" lastClr="000000"/>
                </a:solidFill>
              </a:rPr>
              <a:t>slajdy uważnie i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postępować zgodnie ze wskazówkami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dotyczącymi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ćwiczeń</a:t>
            </a:r>
            <a:r>
              <a:rPr lang="pl-PL" altLang="es-ES" sz="2000" dirty="0">
                <a:solidFill>
                  <a:sysClr val="windowText" lastClr="000000"/>
                </a:solidFill>
              </a:rPr>
              <a:t>, aby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zrozumieć znaczenie </a:t>
            </a:r>
            <a:r>
              <a:rPr lang="pl-PL" altLang="es-ES" sz="2000" dirty="0">
                <a:solidFill>
                  <a:sysClr val="windowText" lastClr="000000"/>
                </a:solidFill>
              </a:rPr>
              <a:t>proponowanej treści i jej zaangażowanie w sukces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przedsiębiorcy</a:t>
            </a:r>
            <a:r>
              <a:rPr lang="pl-PL" altLang="es-ES" sz="2000" dirty="0">
                <a:solidFill>
                  <a:sysClr val="windowText" lastClr="000000"/>
                </a:solidFill>
              </a:rPr>
              <a:t>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endParaRPr lang="pl-PL" altLang="es-ES" sz="2000" dirty="0">
              <a:solidFill>
                <a:sysClr val="windowText" lastClr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pl-PL" altLang="es-ES" sz="2000" dirty="0">
                <a:solidFill>
                  <a:sysClr val="windowText" lastClr="000000"/>
                </a:solidFill>
              </a:rPr>
              <a:t>Pod koniec tej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prezentacji </a:t>
            </a:r>
            <a:r>
              <a:rPr lang="pl-PL" altLang="es-ES" sz="2000" dirty="0">
                <a:solidFill>
                  <a:sysClr val="windowText" lastClr="000000"/>
                </a:solidFill>
              </a:rPr>
              <a:t>można znaleźć </a:t>
            </a:r>
            <a:r>
              <a:rPr lang="pl-PL" altLang="es-ES" sz="2000" dirty="0" smtClean="0">
                <a:solidFill>
                  <a:sysClr val="windowText" lastClr="000000"/>
                </a:solidFill>
              </a:rPr>
              <a:t>test samosprawdzający, który jest weryfikacją zdobytej wiedzy.</a:t>
            </a:r>
            <a:endParaRPr kumimoji="0" lang="en-U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69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953" y="1582616"/>
            <a:ext cx="10607091" cy="4536830"/>
          </a:xfrm>
        </p:spPr>
        <p:txBody>
          <a:bodyPr>
            <a:noAutofit/>
          </a:bodyPr>
          <a:lstStyle/>
          <a:p>
            <a:pPr fontAlgn="base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endParaRPr lang="es-ES" sz="2000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8530" y="1945637"/>
            <a:ext cx="5930153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400" b="1" i="1" dirty="0">
                <a:latin typeface="+mj-lt"/>
              </a:rPr>
              <a:t>„Natura dała nam dwoje oczu, dwoje uszu</a:t>
            </a:r>
            <a:r>
              <a:rPr lang="pl-PL" sz="2400" b="1" i="1" dirty="0" smtClean="0">
                <a:latin typeface="+mj-lt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pl-PL" sz="2400" b="1" i="1" dirty="0" smtClean="0">
                <a:latin typeface="+mj-lt"/>
              </a:rPr>
              <a:t> </a:t>
            </a:r>
            <a:r>
              <a:rPr lang="pl-PL" sz="2400" b="1" i="1" dirty="0">
                <a:latin typeface="+mj-lt"/>
              </a:rPr>
              <a:t>ale tylko jeden język po to, abyśmy więcej patrzyli i słuchali, niż mówili.”</a:t>
            </a:r>
            <a:r>
              <a:rPr lang="pl-PL" sz="2400" b="1" dirty="0">
                <a:latin typeface="+mj-lt"/>
              </a:rPr>
              <a:t/>
            </a:r>
            <a:br>
              <a:rPr lang="pl-PL" sz="2400" b="1" dirty="0">
                <a:latin typeface="+mj-lt"/>
              </a:rPr>
            </a:br>
            <a:r>
              <a:rPr lang="pl-PL" sz="2400" dirty="0">
                <a:latin typeface="+mj-lt"/>
              </a:rPr>
              <a:t>Sokrates</a:t>
            </a:r>
            <a:endParaRPr lang="pl-PL" sz="2400" i="1" dirty="0">
              <a:latin typeface="+mj-lt"/>
            </a:endParaRPr>
          </a:p>
        </p:txBody>
      </p:sp>
      <p:pic>
        <p:nvPicPr>
          <p:cNvPr id="1026" name="Picture 2" descr="C:\Users\lexio\AppData\Local\Microsoft\Windows\INetCache\IE\HA1I8GIQ\big-ears-1473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3" y="765081"/>
            <a:ext cx="4657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412" y="1182307"/>
            <a:ext cx="10892117" cy="4223411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Aktywne </a:t>
            </a:r>
            <a:r>
              <a:rPr lang="pl-PL" sz="2000" dirty="0"/>
              <a:t>słuchanie pełni niezwykle ważną </a:t>
            </a:r>
            <a:r>
              <a:rPr lang="pl-PL" sz="2000" dirty="0" smtClean="0"/>
              <a:t>rolę w </a:t>
            </a:r>
            <a:r>
              <a:rPr lang="pl-PL" sz="2000" dirty="0"/>
              <a:t>procesie skutecznej </a:t>
            </a:r>
            <a:r>
              <a:rPr lang="pl-PL" sz="2000" dirty="0" smtClean="0"/>
              <a:t>komunikacji interpersonalnej. </a:t>
            </a:r>
            <a:r>
              <a:rPr lang="pl-PL" sz="2000" dirty="0"/>
              <a:t>Umożliwia nie tylko zdobycie informacji, </a:t>
            </a:r>
            <a:r>
              <a:rPr lang="pl-PL" sz="2000" dirty="0" smtClean="0"/>
              <a:t>ale </a:t>
            </a:r>
            <a:r>
              <a:rPr lang="pl-PL" sz="2000" dirty="0"/>
              <a:t>także poznanie punktu widzenia rozmówcy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 smtClean="0"/>
              <a:t>Aktywne </a:t>
            </a:r>
            <a:r>
              <a:rPr lang="pl-PL" sz="2000" dirty="0"/>
              <a:t>słuchanie daje </a:t>
            </a:r>
            <a:r>
              <a:rPr lang="pl-PL" sz="2000" dirty="0" smtClean="0"/>
              <a:t>również </a:t>
            </a:r>
            <a:r>
              <a:rPr lang="pl-PL" sz="2000" dirty="0"/>
              <a:t>szanse na stworzenie relacji opartej na wzajemnym szacunku, </a:t>
            </a:r>
            <a:r>
              <a:rPr lang="pl-PL" sz="2000" dirty="0" smtClean="0"/>
              <a:t>zaufaniu</a:t>
            </a:r>
            <a:br>
              <a:rPr lang="pl-PL" sz="2000" dirty="0" smtClean="0"/>
            </a:br>
            <a:r>
              <a:rPr lang="pl-PL" sz="2000" dirty="0" smtClean="0"/>
              <a:t>i empatii, tym samym wpływa na skuteczność i jakość naszej pracy.</a:t>
            </a:r>
            <a:r>
              <a:rPr lang="pl-PL" sz="2000" dirty="0"/>
              <a:t> 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endParaRPr lang="es-ES" sz="2000" b="1" dirty="0">
              <a:solidFill>
                <a:srgbClr val="0070C0"/>
              </a:solidFill>
              <a:latin typeface="Bebas" charset="0"/>
              <a:ea typeface="Bebas" charset="0"/>
              <a:cs typeface="Bebas" charset="0"/>
            </a:endParaRPr>
          </a:p>
        </p:txBody>
      </p:sp>
      <p:pic>
        <p:nvPicPr>
          <p:cNvPr id="3081" name="Picture 9" descr="C:\Users\lexio\AppData\Local\Microsoft\Windows\INetCache\IE\HHA3ULAZ\3446d3904fdfa054ffd789f4e1add0a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76" y="4067736"/>
            <a:ext cx="5002306" cy="24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796878"/>
          </a:xfrm>
          <a:prstGeom prst="rect">
            <a:avLst/>
          </a:prstGeom>
        </p:spPr>
      </p:pic>
      <p:sp>
        <p:nvSpPr>
          <p:cNvPr id="26630" name="5 Rectángulo"/>
          <p:cNvSpPr>
            <a:spLocks noChangeArrowheads="1"/>
          </p:cNvSpPr>
          <p:nvPr/>
        </p:nvSpPr>
        <p:spPr bwMode="auto">
          <a:xfrm>
            <a:off x="830322" y="1879684"/>
            <a:ext cx="105711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sz="2000" dirty="0">
                <a:latin typeface="+mj-lt"/>
              </a:rPr>
              <a:t>Umiejętność aktywnego słuchania w dużej mierze polega na </a:t>
            </a:r>
            <a:endParaRPr lang="pl-PL" sz="2000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sz="2000" dirty="0" smtClean="0">
                <a:latin typeface="+mj-lt"/>
              </a:rPr>
              <a:t>odpowiedniej</a:t>
            </a:r>
            <a:r>
              <a:rPr lang="pl-PL" sz="2000" dirty="0">
                <a:latin typeface="+mj-lt"/>
              </a:rPr>
              <a:t> komunikacji werbalnej </a:t>
            </a:r>
            <a:r>
              <a:rPr lang="pl-PL" sz="2000" dirty="0" smtClean="0">
                <a:latin typeface="+mj-lt"/>
              </a:rPr>
              <a:t>i </a:t>
            </a:r>
            <a:r>
              <a:rPr lang="pl-PL" sz="2000" dirty="0">
                <a:latin typeface="+mj-lt"/>
              </a:rPr>
              <a:t>niewerbalnej</a:t>
            </a:r>
            <a:r>
              <a:rPr lang="pl-PL" sz="20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sz="2000" dirty="0">
                <a:latin typeface="+mj-lt"/>
              </a:rPr>
              <a:t>Komunikacja werbalna to rodzaj komunikacji ustnej, w której przekaz jest </a:t>
            </a:r>
            <a:r>
              <a:rPr lang="pl-PL" sz="2000" dirty="0" smtClean="0">
                <a:latin typeface="+mj-lt"/>
              </a:rPr>
              <a:t>dokonany </a:t>
            </a:r>
            <a:r>
              <a:rPr lang="pl-PL" sz="2000" dirty="0">
                <a:latin typeface="+mj-lt"/>
              </a:rPr>
              <a:t>za pomocą wypowiadanych słów.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sz="2000" dirty="0" smtClean="0">
                <a:latin typeface="+mj-lt"/>
              </a:rPr>
              <a:t>Nadawca ubiera w </a:t>
            </a:r>
            <a:r>
              <a:rPr lang="pl-PL" sz="2000" dirty="0">
                <a:latin typeface="+mj-lt"/>
              </a:rPr>
              <a:t>słowa </a:t>
            </a:r>
            <a:r>
              <a:rPr lang="pl-PL" sz="2000" dirty="0" smtClean="0">
                <a:latin typeface="+mj-lt"/>
              </a:rPr>
              <a:t>swoje uczucia, myśli, pomysły </a:t>
            </a:r>
            <a:r>
              <a:rPr lang="pl-PL" sz="2000" dirty="0">
                <a:latin typeface="+mj-lt"/>
              </a:rPr>
              <a:t>i </a:t>
            </a:r>
            <a:r>
              <a:rPr lang="pl-PL" sz="2000" dirty="0" smtClean="0">
                <a:latin typeface="+mj-lt"/>
              </a:rPr>
              <a:t>opinie </a:t>
            </a:r>
            <a:r>
              <a:rPr lang="pl-PL" sz="2000" dirty="0">
                <a:latin typeface="+mj-lt"/>
              </a:rPr>
              <a:t>oraz wyraża je w formie przemówień, dyskusji, prezentacji i bezpośrednich rozmów.</a:t>
            </a:r>
            <a:endParaRPr lang="pl-PL" sz="2000" dirty="0" smtClean="0">
              <a:latin typeface="+mj-lt"/>
            </a:endParaRPr>
          </a:p>
        </p:txBody>
      </p:sp>
      <p:pic>
        <p:nvPicPr>
          <p:cNvPr id="5" name="Picture 2" descr="C:\Users\lexio\AppData\Local\Microsoft\Windows\INetCache\IE\HA1I8GIQ\ear-2973126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41" y="133834"/>
            <a:ext cx="4673559" cy="24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2244" cy="67968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259" y="593797"/>
            <a:ext cx="1087464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pl-PL" sz="2000" dirty="0" smtClean="0"/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endParaRPr lang="pl-PL" sz="2000" dirty="0" smtClean="0"/>
          </a:p>
          <a:p>
            <a:pPr algn="just">
              <a:defRPr/>
            </a:pPr>
            <a:endParaRPr lang="pl-PL" sz="2000" dirty="0"/>
          </a:p>
          <a:p>
            <a:pPr>
              <a:lnSpc>
                <a:spcPct val="150000"/>
              </a:lnSpc>
              <a:defRPr/>
            </a:pPr>
            <a:r>
              <a:rPr lang="pl-PL" sz="2000" dirty="0">
                <a:latin typeface="+mj-lt"/>
              </a:rPr>
              <a:t>Komunikacja niewerbalna to </a:t>
            </a:r>
            <a:r>
              <a:rPr lang="pl-PL" sz="2000" dirty="0" err="1">
                <a:latin typeface="+mj-lt"/>
              </a:rPr>
              <a:t>nonlinguistyczna</a:t>
            </a:r>
            <a:r>
              <a:rPr lang="pl-PL" sz="2000" dirty="0">
                <a:latin typeface="+mj-lt"/>
              </a:rPr>
              <a:t> transmisja informacji poprzez kanały wizualne, słuchowe, dotykowe i kinestetyczne (fizyczne).</a:t>
            </a:r>
          </a:p>
          <a:p>
            <a:pPr>
              <a:lnSpc>
                <a:spcPct val="150000"/>
              </a:lnSpc>
              <a:defRPr/>
            </a:pPr>
            <a:r>
              <a:rPr lang="pl-PL" sz="2000" dirty="0">
                <a:latin typeface="+mj-lt"/>
              </a:rPr>
              <a:t>Obejmuje mimikę, ton i ton głosu, gesty wyświetlane przez język ciała i fizyczną odległość między komunikatorami (</a:t>
            </a:r>
            <a:r>
              <a:rPr lang="pl-PL" sz="2000" dirty="0" err="1">
                <a:latin typeface="+mj-lt"/>
              </a:rPr>
              <a:t>proksemika</a:t>
            </a:r>
            <a:r>
              <a:rPr lang="pl-PL" sz="2000" dirty="0">
                <a:latin typeface="+mj-lt"/>
              </a:rPr>
              <a:t>).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pl-PL" sz="2000" b="1" kern="1000" dirty="0">
                <a:solidFill>
                  <a:srgbClr val="1F497D"/>
                </a:solidFill>
                <a:latin typeface="+mj-lt"/>
              </a:rPr>
              <a:t>Często nie doceniamy siły komunikacji niewerbalnej</a:t>
            </a:r>
            <a:r>
              <a:rPr lang="pl-PL" sz="2000" b="1" kern="1000" dirty="0" smtClean="0">
                <a:solidFill>
                  <a:srgbClr val="1F497D"/>
                </a:solidFill>
                <a:latin typeface="+mj-lt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pl-PL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To błąd, ponieważ</a:t>
            </a:r>
            <a:r>
              <a:rPr lang="en-US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:</a:t>
            </a:r>
            <a:endParaRPr lang="en-US" sz="2000" kern="1000" dirty="0">
              <a:latin typeface="+mj-lt"/>
              <a:ea typeface="Arial Unicode MS" pitchFamily="34" charset="-128"/>
              <a:cs typeface="Tahoma" pitchFamily="34" charset="0"/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Język ciała to </a:t>
            </a:r>
            <a:r>
              <a:rPr lang="en-US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55</a:t>
            </a:r>
            <a:r>
              <a:rPr lang="en-US" sz="2000" kern="1000" dirty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% </a:t>
            </a:r>
            <a:r>
              <a:rPr lang="pl-PL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przekazywanej wiadomości</a:t>
            </a:r>
            <a:r>
              <a:rPr lang="en-US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,</a:t>
            </a:r>
            <a:endParaRPr lang="en-US" sz="2000" kern="1000" dirty="0">
              <a:latin typeface="+mj-lt"/>
              <a:ea typeface="Arial Unicode MS" pitchFamily="34" charset="-128"/>
              <a:cs typeface="Tahoma" pitchFamily="34" charset="0"/>
              <a:sym typeface="Symbol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2000" kern="1000" dirty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d</a:t>
            </a:r>
            <a:r>
              <a:rPr lang="pl-PL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opiero później jest ton głosu</a:t>
            </a:r>
            <a:r>
              <a:rPr lang="en-US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(38</a:t>
            </a:r>
            <a:r>
              <a:rPr lang="en-US" sz="2000" kern="1000" dirty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%),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i na samym końcu słowa</a:t>
            </a:r>
            <a:r>
              <a:rPr lang="en-US" sz="2000" kern="1000" dirty="0" smtClean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(7</a:t>
            </a:r>
            <a:r>
              <a:rPr lang="en-US" sz="2000" kern="1000" dirty="0"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%).</a:t>
            </a:r>
            <a:endParaRPr lang="pl-PL" sz="2000" kern="1000" dirty="0">
              <a:latin typeface="+mj-lt"/>
              <a:ea typeface="Arial Unicode MS" pitchFamily="34" charset="-128"/>
              <a:cs typeface="Tahoma" pitchFamily="34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defRPr/>
            </a:pPr>
            <a:endParaRPr lang="es-ES" sz="2000" kern="1000" dirty="0">
              <a:solidFill>
                <a:prstClr val="black"/>
              </a:solidFill>
              <a:latin typeface="Calibri"/>
              <a:ea typeface="Arial Unicode MS" pitchFamily="34" charset="-128"/>
              <a:cs typeface="Tahoma" pitchFamily="34" charset="0"/>
              <a:sym typeface="Symbol" pitchFamily="18" charset="2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4513DCA-9BA5-4F7F-BF95-66050D22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52" y="0"/>
            <a:ext cx="3505200" cy="1866900"/>
          </a:xfrm>
          <a:prstGeom prst="rect">
            <a:avLst/>
          </a:prstGeom>
        </p:spPr>
      </p:pic>
      <p:pic>
        <p:nvPicPr>
          <p:cNvPr id="5125" name="Picture 5" descr="C:\Users\lexio\AppData\Local\Microsoft\Windows\INetCache\IE\DTZHRB9C\Body-Languag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8" y="3778994"/>
            <a:ext cx="4799864" cy="24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9552" y="1493956"/>
            <a:ext cx="102866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b="1" kern="1000" dirty="0" smtClean="0">
                <a:solidFill>
                  <a:srgbClr val="1F497D"/>
                </a:solidFill>
                <a:latin typeface="+mj-lt"/>
                <a:sym typeface="Symbol" pitchFamily="18" charset="2"/>
              </a:rPr>
              <a:t>Nasze ciało nie kłamie!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b="1" kern="10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Dlatego jest to ważne ponieważ: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mimika - najważniejszy sposób komunikowania </a:t>
            </a:r>
            <a:r>
              <a:rPr lang="pl-PL" kern="10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swoich emocji,</a:t>
            </a:r>
            <a:endParaRPr lang="pl-PL" kern="1000" dirty="0">
              <a:solidFill>
                <a:prstClr val="black"/>
              </a:solidFill>
              <a:latin typeface="+mj-lt"/>
              <a:ea typeface="Arial Unicode MS" pitchFamily="34" charset="-128"/>
              <a:cs typeface="Tahoma" pitchFamily="34" charset="0"/>
              <a:sym typeface="Symbol" pitchFamily="18" charset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kontakt wzrokowy - powinien być utrzymany </a:t>
            </a:r>
            <a:r>
              <a:rPr lang="pl-PL" kern="10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przez </a:t>
            </a: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60 - 70</a:t>
            </a:r>
            <a:r>
              <a:rPr lang="pl-PL" kern="10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% czasu </a:t>
            </a: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konwersacji,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gestykulacja, tj. ruchy rąk, nóg, głowy - całe ciało,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pozycja ciała - przede wszystkim wyraża stan napięcia lub rozluźnienia, wolność. Może być otwarty lub zamknięty,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intuicyjnie wyczuwamy granice fizycznej odległości między rozmówcą. Najbardziej znany podział przestrzeni zaproponował Edward Hall. Wyznaczanie czterech stref: intymnej, </a:t>
            </a:r>
            <a:r>
              <a:rPr lang="pl-PL" kern="1000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osobistej, </a:t>
            </a:r>
            <a:r>
              <a:rPr lang="pl-PL" kern="1000" dirty="0">
                <a:solidFill>
                  <a:prstClr val="black"/>
                </a:solidFill>
                <a:latin typeface="+mj-lt"/>
                <a:ea typeface="Arial Unicode MS" pitchFamily="34" charset="-128"/>
                <a:cs typeface="Tahoma" pitchFamily="34" charset="0"/>
                <a:sym typeface="Symbol" pitchFamily="18" charset="2"/>
              </a:rPr>
              <a:t>społecznej i publicznej.</a:t>
            </a:r>
            <a:endParaRPr lang="es-ES" kern="1000" dirty="0">
              <a:solidFill>
                <a:prstClr val="black"/>
              </a:solidFill>
              <a:latin typeface="+mj-lt"/>
              <a:ea typeface="Arial Unicode MS" pitchFamily="34" charset="-128"/>
              <a:cs typeface="Tahoma" pitchFamily="34" charset="0"/>
              <a:sym typeface="Symbol" pitchFamily="18" charset="2"/>
            </a:endParaRPr>
          </a:p>
        </p:txBody>
      </p:sp>
      <p:pic>
        <p:nvPicPr>
          <p:cNvPr id="7171" name="Picture 3" descr="C:\Users\lexio\AppData\Local\Microsoft\Windows\INetCache\IE\QZB9TLB2\f86aa74749e94dfb14efbfd25a203bf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07" y="61122"/>
            <a:ext cx="4285129" cy="24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1437</Words>
  <Application>Microsoft Office PowerPoint</Application>
  <PresentationFormat>Niestandardowy</PresentationFormat>
  <Paragraphs>221</Paragraphs>
  <Slides>29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Tema de Office</vt:lpstr>
      <vt:lpstr>Prezentacja programu PowerPoint</vt:lpstr>
      <vt:lpstr>Tematy </vt:lpstr>
      <vt:lpstr>Opis celów i treść</vt:lpstr>
      <vt:lpstr>Opis metod szkoleniowych</vt:lpstr>
      <vt:lpstr>    </vt:lpstr>
      <vt:lpstr> Aktywne słuchanie pełni niezwykle ważną rolę w procesie skutecznej komunikacji interpersonalnej. Umożliwia nie tylko zdobycie informacji, ale także poznanie punktu widzenia rozmówcy. Aktywne słuchanie daje również szanse na stworzenie relacji opartej na wzajemnym szacunku, zaufaniu i empatii, tym samym wpływa na skuteczność i jakość naszej pracy.    </vt:lpstr>
      <vt:lpstr>Prezentacja programu PowerPoint</vt:lpstr>
      <vt:lpstr>Prezentacja programu PowerPoint</vt:lpstr>
      <vt:lpstr>Prezentacja programu PowerPoint</vt:lpstr>
      <vt:lpstr>    </vt:lpstr>
      <vt:lpstr>    </vt:lpstr>
      <vt:lpstr>  Formy słuchania:  1. Słuchanie kosmetyczne –  udawane słuchanie, teoretycznie słuchamy naszego  rozmówcy, jednak w rzeczywistości myślami jesteśmy gdzieś indziej.   2. Słuchanie konwersacyjne – angażujemy się w rozmowę, słuchamy, mówimy i myślimy.  Na tym poziomie skupiamy się na osobie mówiącej i na jej słowach, ale również na tym co mówimy sami.  To normalny, codzienny poziom słuchania w kontaktach z innymi ludźmi.  3. Słuchanie aktywne – skupiamy się na tym co mówi druga osoba, zwracamy na to szczególną uwagę. Więcej wysiłku poświęcamy na słuchanie niż mówienie. Mniej więcej przez 60 % czasu słuchamy, 40 % mówimy. Staramy się utrzymać koncentrację na słowach osoby, z którą rozmawiamy i aktywnie zrozumieć o czym mówi i co stara się nam przekazać.  4. Słuchanie głębokie – w znacznie mniejszym stopniu koncentrujemy się na sobie niż na rozmówcy. Świadomość słuchacza jest całkowicie skupiona na rozmówcy. Słuchacz prawie nie ma poczucia czy świadomości własnej osoby.   </vt:lpstr>
      <vt:lpstr>Prezentacja programu PowerPoint</vt:lpstr>
      <vt:lpstr>Prezentacja programu PowerPoint</vt:lpstr>
      <vt:lpstr>  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Programas</dc:creator>
  <cp:lastModifiedBy>Maciej Dymacz</cp:lastModifiedBy>
  <cp:revision>119</cp:revision>
  <dcterms:created xsi:type="dcterms:W3CDTF">2017-02-21T07:14:20Z</dcterms:created>
  <dcterms:modified xsi:type="dcterms:W3CDTF">2019-10-09T13:41:44Z</dcterms:modified>
</cp:coreProperties>
</file>