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57" r:id="rId3"/>
    <p:sldId id="259" r:id="rId4"/>
    <p:sldId id="260" r:id="rId5"/>
    <p:sldId id="261" r:id="rId6"/>
    <p:sldId id="262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0FED-E177-DE48-8F97-80C7EB916AD6}" type="datetimeFigureOut">
              <a:rPr lang="es-ES_tradnl" smtClean="0"/>
              <a:pPr/>
              <a:t>25/06/2019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C4F0F-BA00-CC4C-A384-759FEC41C431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04935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4F0F-BA00-CC4C-A384-759FEC41C431}" type="slidenum">
              <a:rPr lang="es-ES_tradnl" smtClean="0"/>
              <a:pPr/>
              <a:t>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78226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4F0F-BA00-CC4C-A384-759FEC41C431}" type="slidenum">
              <a:rPr lang="es-ES_tradnl" smtClean="0"/>
              <a:pPr/>
              <a:t>3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78226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4F0F-BA00-CC4C-A384-759FEC41C431}" type="slidenum">
              <a:rPr lang="es-ES_tradnl" smtClean="0"/>
              <a:pPr/>
              <a:t>4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78226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4F0F-BA00-CC4C-A384-759FEC41C431}" type="slidenum">
              <a:rPr lang="es-ES_tradnl" smtClean="0"/>
              <a:pPr/>
              <a:t>5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78226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4F0F-BA00-CC4C-A384-759FEC41C431}" type="slidenum">
              <a:rPr lang="es-ES_tradnl" smtClean="0"/>
              <a:pPr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78226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AA73-FC21-4F08-B701-A595946FB800}" type="datetimeFigureOut">
              <a:rPr lang="es-ES" smtClean="0"/>
              <a:pPr/>
              <a:t>25/06/2019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AA7B-69D7-449B-84E7-5996C97E698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693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AA73-FC21-4F08-B701-A595946FB800}" type="datetimeFigureOut">
              <a:rPr lang="es-ES" smtClean="0"/>
              <a:pPr/>
              <a:t>25/06/2019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AA7B-69D7-449B-84E7-5996C97E698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060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AA73-FC21-4F08-B701-A595946FB800}" type="datetimeFigureOut">
              <a:rPr lang="es-ES" smtClean="0"/>
              <a:pPr/>
              <a:t>25/06/2019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AA7B-69D7-449B-84E7-5996C97E698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426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AA73-FC21-4F08-B701-A595946FB800}" type="datetimeFigureOut">
              <a:rPr lang="es-ES" smtClean="0"/>
              <a:pPr/>
              <a:t>25/06/2019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AA7B-69D7-449B-84E7-5996C97E698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8856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AA73-FC21-4F08-B701-A595946FB800}" type="datetimeFigureOut">
              <a:rPr lang="es-ES" smtClean="0"/>
              <a:pPr/>
              <a:t>25/06/2019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AA7B-69D7-449B-84E7-5996C97E698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166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AA73-FC21-4F08-B701-A595946FB800}" type="datetimeFigureOut">
              <a:rPr lang="es-ES" smtClean="0"/>
              <a:pPr/>
              <a:t>25/06/2019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AA7B-69D7-449B-84E7-5996C97E698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422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AA73-FC21-4F08-B701-A595946FB800}" type="datetimeFigureOut">
              <a:rPr lang="es-ES" smtClean="0"/>
              <a:pPr/>
              <a:t>25/06/2019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AA7B-69D7-449B-84E7-5996C97E698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910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AA73-FC21-4F08-B701-A595946FB800}" type="datetimeFigureOut">
              <a:rPr lang="es-ES" smtClean="0"/>
              <a:pPr/>
              <a:t>25/06/2019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AA7B-69D7-449B-84E7-5996C97E698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718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AA73-FC21-4F08-B701-A595946FB800}" type="datetimeFigureOut">
              <a:rPr lang="es-ES" smtClean="0"/>
              <a:pPr/>
              <a:t>25/06/2019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AA7B-69D7-449B-84E7-5996C97E698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2362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AA73-FC21-4F08-B701-A595946FB800}" type="datetimeFigureOut">
              <a:rPr lang="es-ES" smtClean="0"/>
              <a:pPr/>
              <a:t>25/06/2019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AA7B-69D7-449B-84E7-5996C97E698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38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AA73-FC21-4F08-B701-A595946FB800}" type="datetimeFigureOut">
              <a:rPr lang="es-ES" smtClean="0"/>
              <a:pPr/>
              <a:t>25/06/2019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AA7B-69D7-449B-84E7-5996C97E698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036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AA73-FC21-4F08-B701-A595946FB800}" type="datetimeFigureOut">
              <a:rPr lang="es-ES" smtClean="0"/>
              <a:pPr/>
              <a:t>25/06/2019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5AA7B-69D7-449B-84E7-5996C97E698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522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qG0O6debQ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dQO3xK9g_CE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4846" y="0"/>
            <a:ext cx="4787153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976869" y="1307957"/>
            <a:ext cx="22862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es-ES" sz="3200" b="1" dirty="0"/>
              <a:t>Creatividad </a:t>
            </a:r>
            <a:endParaRPr lang="es-ES" sz="3200" b="1" dirty="0"/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468313" y="2492375"/>
            <a:ext cx="6775169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es-ES" altLang="es-ES" sz="2300" dirty="0">
                <a:solidFill>
                  <a:srgbClr val="000000"/>
                </a:solidFill>
              </a:rPr>
              <a:t>"No es porque las cosas sean difíciles que no nos atrevamos a aventurarnos. Es porque no nos atrevemos a aventurarnos a decir que son difíciles. ”</a:t>
            </a:r>
            <a:br>
              <a:rPr lang="es-ES" altLang="es-ES" sz="23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s-ES" altLang="es-ES" sz="1300" dirty="0">
                <a:solidFill>
                  <a:srgbClr val="000000"/>
                </a:solidFill>
                <a:latin typeface="Calibri" pitchFamily="34" charset="0"/>
              </a:rPr>
              <a:t>Lucio Anneo Séneca. Córdoba. Siglo 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61122"/>
            <a:ext cx="12152244" cy="6796878"/>
          </a:xfrm>
          <a:prstGeom prst="rect">
            <a:avLst/>
          </a:prstGeom>
        </p:spPr>
      </p:pic>
      <p:sp>
        <p:nvSpPr>
          <p:cNvPr id="28675" name="Título 1"/>
          <p:cNvSpPr>
            <a:spLocks noGrp="1"/>
          </p:cNvSpPr>
          <p:nvPr>
            <p:ph type="title" idx="4294967295"/>
          </p:nvPr>
        </p:nvSpPr>
        <p:spPr>
          <a:xfrm>
            <a:off x="1047752" y="1894355"/>
            <a:ext cx="10077449" cy="571500"/>
          </a:xfrm>
        </p:spPr>
        <p:txBody>
          <a:bodyPr>
            <a:normAutofit fontScale="90000"/>
          </a:bodyPr>
          <a:lstStyle/>
          <a:p>
            <a:r>
              <a:rPr lang="en-US" altLang="es-ES" sz="3200" dirty="0"/>
              <a:t>1.- </a:t>
            </a:r>
            <a:r>
              <a:rPr lang="en-US" altLang="es-ES" sz="3200" dirty="0" err="1"/>
              <a:t>Creatividad</a:t>
            </a:r>
            <a:br>
              <a:rPr lang="en-US" altLang="es-ES" sz="4000" dirty="0"/>
            </a:br>
            <a:br>
              <a:rPr lang="es-ES" altLang="es-ES" sz="1000" dirty="0">
                <a:solidFill>
                  <a:srgbClr val="000000"/>
                </a:solidFill>
              </a:rPr>
            </a:br>
            <a:r>
              <a:rPr lang="es-ES" altLang="es-ES" sz="1000" dirty="0">
                <a:solidFill>
                  <a:srgbClr val="000000"/>
                </a:solidFill>
              </a:rPr>
              <a:t>     </a:t>
            </a:r>
            <a:r>
              <a:rPr lang="es-ES" altLang="es-ES" sz="2800" dirty="0">
                <a:solidFill>
                  <a:srgbClr val="000000"/>
                </a:solidFill>
              </a:rPr>
              <a:t>1.4.- ¿Es difícil ser creativo? Hay una serie de barreras y bloqueos mentales: (II):</a:t>
            </a:r>
            <a:br>
              <a:rPr lang="es-ES" altLang="es-ES" sz="2800" b="1" dirty="0">
                <a:solidFill>
                  <a:schemeClr val="tx2"/>
                </a:solidFill>
              </a:rPr>
            </a:br>
            <a:endParaRPr lang="es-ES" altLang="es-ES" sz="2800" dirty="0"/>
          </a:p>
        </p:txBody>
      </p:sp>
      <p:sp>
        <p:nvSpPr>
          <p:cNvPr id="28676" name="Marcador de texto 2"/>
          <p:cNvSpPr>
            <a:spLocks noGrp="1"/>
          </p:cNvSpPr>
          <p:nvPr>
            <p:ph type="body" sz="half" idx="4294967295"/>
          </p:nvPr>
        </p:nvSpPr>
        <p:spPr>
          <a:xfrm>
            <a:off x="797859" y="3002057"/>
            <a:ext cx="10763251" cy="2627313"/>
          </a:xfrm>
        </p:spPr>
        <p:txBody>
          <a:bodyPr/>
          <a:lstStyle/>
          <a:p>
            <a:pPr marL="341313">
              <a:spcBef>
                <a:spcPts val="200"/>
              </a:spcBef>
            </a:pPr>
            <a:r>
              <a:rPr lang="es-ES" altLang="es-ES" sz="2400" b="1" dirty="0">
                <a:solidFill>
                  <a:schemeClr val="tx2"/>
                </a:solidFill>
              </a:rPr>
              <a:t>Barreras cognitivas: </a:t>
            </a:r>
            <a:r>
              <a:rPr lang="es-ES" altLang="es-ES" sz="2400" dirty="0">
                <a:solidFill>
                  <a:schemeClr val="tx2"/>
                </a:solidFill>
              </a:rPr>
              <a:t>Adoptar enfoques muy racionales, conservadores y lógicos nos aleja del mundo de los sueños y la imaginación, y empobrece nuestra forma de pensar porque se vuelve aburrida y rutinaria. </a:t>
            </a:r>
          </a:p>
          <a:p>
            <a:pPr marL="341313">
              <a:spcBef>
                <a:spcPts val="200"/>
              </a:spcBef>
            </a:pPr>
            <a:endParaRPr lang="es-ES" altLang="es-ES" sz="2400" b="1" dirty="0">
              <a:solidFill>
                <a:schemeClr val="tx2"/>
              </a:solidFill>
            </a:endParaRPr>
          </a:p>
          <a:p>
            <a:pPr marL="341313">
              <a:spcBef>
                <a:spcPts val="200"/>
              </a:spcBef>
            </a:pPr>
            <a:r>
              <a:rPr lang="es-ES" altLang="es-ES" sz="2400" b="1" dirty="0">
                <a:solidFill>
                  <a:schemeClr val="tx2"/>
                </a:solidFill>
              </a:rPr>
              <a:t>Barreras limitativas: </a:t>
            </a:r>
            <a:r>
              <a:rPr lang="es-ES" altLang="es-ES" sz="2400" dirty="0">
                <a:solidFill>
                  <a:schemeClr val="tx2"/>
                </a:solidFill>
              </a:rPr>
              <a:t>La falta de voluntad y actitud también puede ser un obstáculo importante. Se refiere a la falta de </a:t>
            </a:r>
            <a:r>
              <a:rPr lang="es-ES" altLang="es-ES" sz="2400" dirty="0" err="1">
                <a:solidFill>
                  <a:schemeClr val="tx2"/>
                </a:solidFill>
              </a:rPr>
              <a:t>curisioty</a:t>
            </a:r>
            <a:r>
              <a:rPr lang="es-ES" altLang="es-ES" sz="2400" dirty="0">
                <a:solidFill>
                  <a:schemeClr val="tx2"/>
                </a:solidFill>
              </a:rPr>
              <a:t> y el interés por todo lo que nos rodea. Esto causa falta de motivación e indiferencia.</a:t>
            </a:r>
            <a:endParaRPr lang="es-ES" altLang="es-ES" sz="1600" dirty="0"/>
          </a:p>
        </p:txBody>
      </p:sp>
      <p:sp>
        <p:nvSpPr>
          <p:cNvPr id="28677" name="4 Rectángulo"/>
          <p:cNvSpPr>
            <a:spLocks noChangeArrowheads="1"/>
          </p:cNvSpPr>
          <p:nvPr/>
        </p:nvSpPr>
        <p:spPr bwMode="auto">
          <a:xfrm>
            <a:off x="2607610" y="5653135"/>
            <a:ext cx="89535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ES" altLang="es-ES" dirty="0">
                <a:solidFill>
                  <a:srgbClr val="404040"/>
                </a:solidFill>
                <a:latin typeface="Calibri" pitchFamily="34" charset="0"/>
              </a:rPr>
              <a:t>Tal vez no es fácil ser una persona creativa, así que, ¿qué podemos hacer?</a:t>
            </a:r>
          </a:p>
          <a:p>
            <a:pPr algn="r" eaLnBrk="1" hangingPunct="1">
              <a:lnSpc>
                <a:spcPct val="90000"/>
              </a:lnSpc>
            </a:pPr>
            <a:r>
              <a:rPr lang="es-ES_tradnl" altLang="es-ES" b="1" dirty="0">
                <a:solidFill>
                  <a:srgbClr val="C00000"/>
                </a:solidFill>
                <a:latin typeface="Calibri" pitchFamily="34" charset="0"/>
              </a:rPr>
              <a:t>THERE ARE SOLUTIONS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22"/>
            <a:ext cx="12152244" cy="6796878"/>
          </a:xfrm>
          <a:prstGeom prst="rect">
            <a:avLst/>
          </a:prstGeom>
        </p:spPr>
      </p:pic>
      <p:sp>
        <p:nvSpPr>
          <p:cNvPr id="29699" name="Título 1"/>
          <p:cNvSpPr>
            <a:spLocks noGrp="1"/>
          </p:cNvSpPr>
          <p:nvPr>
            <p:ph type="title" idx="4294967295"/>
          </p:nvPr>
        </p:nvSpPr>
        <p:spPr>
          <a:xfrm>
            <a:off x="945777" y="2074489"/>
            <a:ext cx="10077451" cy="571500"/>
          </a:xfrm>
        </p:spPr>
        <p:txBody>
          <a:bodyPr>
            <a:normAutofit fontScale="90000"/>
          </a:bodyPr>
          <a:lstStyle/>
          <a:p>
            <a:r>
              <a:rPr lang="en-US" altLang="es-ES" sz="3200" dirty="0"/>
              <a:t>1.- </a:t>
            </a:r>
            <a:r>
              <a:rPr lang="en-US" altLang="es-ES" sz="3200" dirty="0" err="1"/>
              <a:t>Creatividad</a:t>
            </a:r>
            <a:br>
              <a:rPr lang="en-US" altLang="es-ES" sz="4000" dirty="0"/>
            </a:br>
            <a:br>
              <a:rPr lang="es-ES" altLang="es-ES" sz="1000" dirty="0">
                <a:solidFill>
                  <a:srgbClr val="000000"/>
                </a:solidFill>
              </a:rPr>
            </a:br>
            <a:r>
              <a:rPr lang="es-ES" altLang="es-ES" sz="1000" dirty="0">
                <a:solidFill>
                  <a:srgbClr val="000000"/>
                </a:solidFill>
              </a:rPr>
              <a:t>     </a:t>
            </a:r>
            <a:r>
              <a:rPr lang="es-ES" altLang="es-ES" sz="2800" dirty="0">
                <a:solidFill>
                  <a:srgbClr val="000000"/>
                </a:solidFill>
              </a:rPr>
              <a:t>1.5.- ¿Cómo ser una persona creativa? </a:t>
            </a:r>
            <a:br>
              <a:rPr lang="es-ES" altLang="es-ES" sz="2800" b="1" dirty="0">
                <a:solidFill>
                  <a:schemeClr val="tx2"/>
                </a:solidFill>
              </a:rPr>
            </a:br>
            <a:br>
              <a:rPr lang="es-ES" altLang="es-ES" sz="2800" b="1" dirty="0">
                <a:solidFill>
                  <a:schemeClr val="tx2"/>
                </a:solidFill>
              </a:rPr>
            </a:br>
            <a:r>
              <a:rPr lang="es-ES" altLang="es-ES" sz="2700" dirty="0">
                <a:solidFill>
                  <a:schemeClr val="tx2"/>
                </a:solidFill>
              </a:rPr>
              <a:t>a).- Crear y vivir en entornos creativos (I):</a:t>
            </a:r>
            <a:endParaRPr lang="es-ES" altLang="es-ES" sz="27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08848" y="3441518"/>
            <a:ext cx="1038112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ES" sz="2400" b="1" kern="1000" dirty="0">
                <a:solidFill>
                  <a:srgbClr val="1F497D"/>
                </a:solidFill>
              </a:rPr>
              <a:t>Establezca y asuma desafíos: </a:t>
            </a:r>
            <a:r>
              <a:rPr lang="es-ES" sz="2400" kern="1000" dirty="0">
                <a:solidFill>
                  <a:srgbClr val="1F497D"/>
                </a:solidFill>
              </a:rPr>
              <a:t>Cálculo del esfuerzo requerido.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ES" sz="2400" b="1" kern="1000" dirty="0">
                <a:solidFill>
                  <a:srgbClr val="1F497D"/>
                </a:solidFill>
              </a:rPr>
              <a:t>Libertad. </a:t>
            </a:r>
            <a:r>
              <a:rPr lang="es-ES" sz="2400" kern="1000" dirty="0">
                <a:solidFill>
                  <a:srgbClr val="1F497D"/>
                </a:solidFill>
              </a:rPr>
              <a:t>Establecer un límite para definir y desarrollar las obras.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ES" sz="2400" b="1" kern="1000" dirty="0">
                <a:solidFill>
                  <a:srgbClr val="1F497D"/>
                </a:solidFill>
              </a:rPr>
              <a:t>Dinamismo. </a:t>
            </a:r>
            <a:r>
              <a:rPr lang="es-ES" sz="2400" kern="1000" dirty="0">
                <a:solidFill>
                  <a:srgbClr val="1F497D"/>
                </a:solidFill>
              </a:rPr>
              <a:t>Evitar la rutina habitual.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ES" sz="2400" b="1" kern="1000" dirty="0">
                <a:solidFill>
                  <a:srgbClr val="1F497D"/>
                </a:solidFill>
              </a:rPr>
              <a:t>Confianza y voluntad. </a:t>
            </a:r>
            <a:r>
              <a:rPr lang="es-ES" sz="2400" kern="1000" dirty="0">
                <a:solidFill>
                  <a:srgbClr val="1F497D"/>
                </a:solidFill>
              </a:rPr>
              <a:t>Aumentar nuestra confianza en nosotros mismos</a:t>
            </a:r>
            <a:r>
              <a:rPr lang="es-ES" sz="2400" b="1" kern="1000" dirty="0">
                <a:solidFill>
                  <a:srgbClr val="1F497D"/>
                </a:solidFill>
              </a:rPr>
              <a:t>. 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ES" sz="2400" b="1" kern="1000" dirty="0">
                <a:solidFill>
                  <a:srgbClr val="1F497D"/>
                </a:solidFill>
              </a:rPr>
              <a:t>Tiempo para imaginar. </a:t>
            </a:r>
            <a:r>
              <a:rPr lang="es-ES" sz="2400" kern="1000" dirty="0">
                <a:solidFill>
                  <a:srgbClr val="1F497D"/>
                </a:solidFill>
              </a:rPr>
              <a:t>Tiempo para nuevas ideas.</a:t>
            </a:r>
          </a:p>
          <a:p>
            <a:pPr algn="just">
              <a:buFont typeface="Arial" pitchFamily="34" charset="0"/>
              <a:buChar char="•"/>
              <a:defRPr/>
            </a:pPr>
            <a:endParaRPr lang="es-ES" sz="2000" kern="1000" dirty="0">
              <a:solidFill>
                <a:prstClr val="black"/>
              </a:solidFill>
              <a:latin typeface="Calibri"/>
              <a:ea typeface="Arial Unicode MS" pitchFamily="34" charset="-128"/>
              <a:cs typeface="Tahoma" pitchFamily="34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61122"/>
            <a:ext cx="12152244" cy="6796878"/>
          </a:xfrm>
          <a:prstGeom prst="rect">
            <a:avLst/>
          </a:prstGeom>
        </p:spPr>
      </p:pic>
      <p:sp>
        <p:nvSpPr>
          <p:cNvPr id="29699" name="Título 1"/>
          <p:cNvSpPr>
            <a:spLocks noGrp="1"/>
          </p:cNvSpPr>
          <p:nvPr>
            <p:ph type="title" idx="4294967295"/>
          </p:nvPr>
        </p:nvSpPr>
        <p:spPr>
          <a:xfrm>
            <a:off x="1178858" y="1984842"/>
            <a:ext cx="10077451" cy="571500"/>
          </a:xfrm>
        </p:spPr>
        <p:txBody>
          <a:bodyPr>
            <a:normAutofit fontScale="90000"/>
          </a:bodyPr>
          <a:lstStyle/>
          <a:p>
            <a:r>
              <a:rPr lang="en-US" altLang="es-ES" sz="3200" dirty="0"/>
              <a:t>1.- </a:t>
            </a:r>
            <a:r>
              <a:rPr lang="en-US" altLang="es-ES" sz="3200" dirty="0" err="1"/>
              <a:t>Creatividad</a:t>
            </a:r>
            <a:br>
              <a:rPr lang="en-US" altLang="es-ES" sz="4000" dirty="0"/>
            </a:br>
            <a:br>
              <a:rPr lang="es-ES" altLang="es-ES" sz="1000" dirty="0">
                <a:solidFill>
                  <a:srgbClr val="000000"/>
                </a:solidFill>
              </a:rPr>
            </a:br>
            <a:r>
              <a:rPr lang="es-ES" altLang="es-ES" sz="1000" dirty="0">
                <a:solidFill>
                  <a:srgbClr val="000000"/>
                </a:solidFill>
              </a:rPr>
              <a:t>     </a:t>
            </a:r>
            <a:r>
              <a:rPr lang="es-ES" altLang="es-ES" sz="2800" dirty="0">
                <a:solidFill>
                  <a:srgbClr val="000000"/>
                </a:solidFill>
              </a:rPr>
              <a:t>1.5.- ¿Cómo ser una persona creativa?</a:t>
            </a:r>
            <a:br>
              <a:rPr lang="es-ES" altLang="es-ES" sz="2800" b="1" dirty="0">
                <a:solidFill>
                  <a:schemeClr val="tx2"/>
                </a:solidFill>
              </a:rPr>
            </a:br>
            <a:br>
              <a:rPr lang="es-ES" altLang="es-ES" sz="2800" b="1" dirty="0">
                <a:solidFill>
                  <a:schemeClr val="tx2"/>
                </a:solidFill>
              </a:rPr>
            </a:br>
            <a:r>
              <a:rPr lang="es-ES" altLang="es-ES" sz="2700" dirty="0">
                <a:solidFill>
                  <a:schemeClr val="tx2"/>
                </a:solidFill>
              </a:rPr>
              <a:t>a).- Crear y vivir en entornos creativos (II):</a:t>
            </a:r>
            <a:endParaRPr lang="es-ES" altLang="es-ES" sz="27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77789" y="3254747"/>
            <a:ext cx="992168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ES" sz="2400" b="1" kern="1000" dirty="0">
                <a:solidFill>
                  <a:srgbClr val="1F497D"/>
                </a:solidFill>
                <a:sym typeface="Symbol" pitchFamily="18" charset="2"/>
              </a:rPr>
              <a:t>Alegría y humor. </a:t>
            </a:r>
            <a:r>
              <a:rPr lang="es-ES" sz="2400" kern="1000" dirty="0">
                <a:solidFill>
                  <a:srgbClr val="1F497D"/>
                </a:solidFill>
                <a:sym typeface="Symbol" pitchFamily="18" charset="2"/>
              </a:rPr>
              <a:t>Debemos ser espontáneos.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ES" sz="2400" b="1" kern="1000" dirty="0">
                <a:solidFill>
                  <a:srgbClr val="1F497D"/>
                </a:solidFill>
                <a:sym typeface="Symbol" pitchFamily="18" charset="2"/>
              </a:rPr>
              <a:t>Los conflictos </a:t>
            </a:r>
            <a:r>
              <a:rPr lang="es-ES" sz="2400" kern="1000" dirty="0">
                <a:solidFill>
                  <a:srgbClr val="1F497D"/>
                </a:solidFill>
                <a:sym typeface="Symbol" pitchFamily="18" charset="2"/>
              </a:rPr>
              <a:t>pueden ayudarnos a mejorar y a crear nuevas soluciones.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ES" sz="2400" b="1" kern="1000" dirty="0">
                <a:solidFill>
                  <a:srgbClr val="1F497D"/>
                </a:solidFill>
                <a:sym typeface="Symbol" pitchFamily="18" charset="2"/>
              </a:rPr>
              <a:t>Apoyo a las ideas. </a:t>
            </a:r>
            <a:r>
              <a:rPr lang="es-ES" sz="2400" kern="1000" dirty="0">
                <a:solidFill>
                  <a:srgbClr val="1F497D"/>
                </a:solidFill>
                <a:sym typeface="Symbol" pitchFamily="18" charset="2"/>
              </a:rPr>
              <a:t>Cómo se reciben y gestionan.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ES" sz="2400" b="1" kern="1000" dirty="0">
                <a:solidFill>
                  <a:srgbClr val="1F497D"/>
                </a:solidFill>
                <a:sym typeface="Symbol" pitchFamily="18" charset="2"/>
              </a:rPr>
              <a:t>Debates. </a:t>
            </a:r>
            <a:r>
              <a:rPr lang="es-ES" sz="2400" kern="1000" dirty="0">
                <a:solidFill>
                  <a:srgbClr val="1F497D"/>
                </a:solidFill>
                <a:sym typeface="Symbol" pitchFamily="18" charset="2"/>
              </a:rPr>
              <a:t>Libertad para cuestionar.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s-ES" sz="2400" b="1" kern="1000" dirty="0">
                <a:solidFill>
                  <a:srgbClr val="1F497D"/>
                </a:solidFill>
                <a:sym typeface="Symbol" pitchFamily="18" charset="2"/>
              </a:rPr>
              <a:t>Los errores </a:t>
            </a:r>
            <a:r>
              <a:rPr lang="es-ES" sz="2400" kern="1000" dirty="0">
                <a:solidFill>
                  <a:srgbClr val="1F497D"/>
                </a:solidFill>
                <a:sym typeface="Symbol" pitchFamily="18" charset="2"/>
              </a:rPr>
              <a:t>están permitidos y </a:t>
            </a:r>
            <a:r>
              <a:rPr lang="es-ES" sz="2400" b="1" kern="1000" dirty="0">
                <a:solidFill>
                  <a:srgbClr val="1F497D"/>
                </a:solidFill>
                <a:sym typeface="Symbol" pitchFamily="18" charset="2"/>
              </a:rPr>
              <a:t>la ambigüedad </a:t>
            </a:r>
            <a:r>
              <a:rPr lang="es-ES" sz="2400" kern="1000" dirty="0">
                <a:solidFill>
                  <a:srgbClr val="1F497D"/>
                </a:solidFill>
                <a:sym typeface="Symbol" pitchFamily="18" charset="2"/>
              </a:rPr>
              <a:t>no es mala.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61122"/>
            <a:ext cx="12152244" cy="6796878"/>
          </a:xfrm>
          <a:prstGeom prst="rect">
            <a:avLst/>
          </a:prstGeom>
        </p:spPr>
      </p:pic>
      <p:sp>
        <p:nvSpPr>
          <p:cNvPr id="30723" name="Título 1"/>
          <p:cNvSpPr>
            <a:spLocks noGrp="1"/>
          </p:cNvSpPr>
          <p:nvPr>
            <p:ph type="title" idx="4294967295"/>
          </p:nvPr>
        </p:nvSpPr>
        <p:spPr>
          <a:xfrm>
            <a:off x="1017494" y="2002772"/>
            <a:ext cx="10077451" cy="571500"/>
          </a:xfrm>
        </p:spPr>
        <p:txBody>
          <a:bodyPr>
            <a:normAutofit fontScale="90000"/>
          </a:bodyPr>
          <a:lstStyle/>
          <a:p>
            <a:r>
              <a:rPr lang="en-US" altLang="es-ES" sz="3200" dirty="0"/>
              <a:t>1.- </a:t>
            </a:r>
            <a:r>
              <a:rPr lang="en-US" altLang="es-ES" sz="3200" dirty="0" err="1"/>
              <a:t>Creatividad</a:t>
            </a:r>
            <a:br>
              <a:rPr lang="en-US" altLang="es-ES" sz="4000" dirty="0"/>
            </a:br>
            <a:br>
              <a:rPr lang="es-ES" altLang="es-ES" sz="1000" dirty="0">
                <a:solidFill>
                  <a:srgbClr val="000000"/>
                </a:solidFill>
              </a:rPr>
            </a:br>
            <a:r>
              <a:rPr lang="es-ES" altLang="es-ES" sz="1000" dirty="0">
                <a:solidFill>
                  <a:srgbClr val="000000"/>
                </a:solidFill>
              </a:rPr>
              <a:t>     </a:t>
            </a:r>
            <a:r>
              <a:rPr lang="es-ES" altLang="es-ES" sz="2800" dirty="0">
                <a:solidFill>
                  <a:srgbClr val="000000"/>
                </a:solidFill>
              </a:rPr>
              <a:t>1.5.- ¿Cómo ser una persona creativa?</a:t>
            </a:r>
            <a:br>
              <a:rPr lang="es-ES" altLang="es-ES" sz="2800" b="1" dirty="0">
                <a:solidFill>
                  <a:schemeClr val="tx2"/>
                </a:solidFill>
              </a:rPr>
            </a:br>
            <a:br>
              <a:rPr lang="es-ES" altLang="es-ES" sz="2800" b="1" dirty="0">
                <a:solidFill>
                  <a:schemeClr val="tx2"/>
                </a:solidFill>
              </a:rPr>
            </a:br>
            <a:r>
              <a:rPr lang="es-ES" altLang="es-ES" sz="2400" dirty="0">
                <a:solidFill>
                  <a:schemeClr val="tx2"/>
                </a:solidFill>
              </a:rPr>
              <a:t>a).- Crear y vivir en entornos creativos (III)</a:t>
            </a:r>
            <a:endParaRPr lang="es-ES" altLang="es-ES" sz="2400" dirty="0"/>
          </a:p>
        </p:txBody>
      </p:sp>
      <p:sp>
        <p:nvSpPr>
          <p:cNvPr id="30724" name="Rectangle 1"/>
          <p:cNvSpPr>
            <a:spLocks noChangeArrowheads="1"/>
          </p:cNvSpPr>
          <p:nvPr/>
        </p:nvSpPr>
        <p:spPr bwMode="auto">
          <a:xfrm>
            <a:off x="1506071" y="3442202"/>
            <a:ext cx="10172949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s-ES" altLang="es-ES" sz="2000" dirty="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Tahoma" pitchFamily="34" charset="0"/>
                <a:sym typeface="Symbol" pitchFamily="18" charset="2"/>
              </a:rPr>
              <a:t>ver este breve vídeo sobre el espacio </a:t>
            </a:r>
            <a:r>
              <a:rPr lang="es-ES" altLang="es-ES" sz="2000" dirty="0" err="1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Tahoma" pitchFamily="34" charset="0"/>
                <a:sym typeface="Symbol" pitchFamily="18" charset="2"/>
              </a:rPr>
              <a:t>Creative</a:t>
            </a:r>
            <a:r>
              <a:rPr lang="es-ES" altLang="es-ES" sz="2000" dirty="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Tahoma" pitchFamily="34" charset="0"/>
                <a:sym typeface="Symbol" pitchFamily="18" charset="2"/>
              </a:rPr>
              <a:t> </a:t>
            </a:r>
            <a:r>
              <a:rPr lang="es-ES" altLang="es-ES" sz="2000" dirty="0" err="1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Tahoma" pitchFamily="34" charset="0"/>
                <a:sym typeface="Symbol" pitchFamily="18" charset="2"/>
              </a:rPr>
              <a:t>google</a:t>
            </a:r>
            <a:r>
              <a:rPr lang="es-ES" altLang="es-ES" sz="2000" dirty="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Tahoma" pitchFamily="34" charset="0"/>
                <a:sym typeface="Symbol" pitchFamily="18" charset="2"/>
              </a:rPr>
              <a:t>:</a:t>
            </a:r>
          </a:p>
          <a:p>
            <a:pPr marL="914400" lvl="1" indent="-457200" algn="just"/>
            <a:endParaRPr lang="es-ES" altLang="es-ES" sz="2000" dirty="0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Tahoma" pitchFamily="34" charset="0"/>
              <a:sym typeface="Symbol" pitchFamily="18" charset="2"/>
            </a:endParaRPr>
          </a:p>
          <a:p>
            <a:pPr marL="914400" lvl="1" indent="-457200" algn="ctr"/>
            <a:r>
              <a:rPr lang="es-ES" altLang="es-ES" sz="2000" dirty="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Tahoma" pitchFamily="34" charset="0"/>
                <a:sym typeface="Symbol" pitchFamily="18" charset="2"/>
                <a:hlinkClick r:id="rId3"/>
              </a:rPr>
              <a:t>https://www.youtube.com/watch?v=gqG0O6debQM</a:t>
            </a:r>
            <a:endParaRPr lang="es-ES" altLang="es-ES" sz="2000" dirty="0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Tahoma" pitchFamily="34" charset="0"/>
              <a:sym typeface="Symbol" pitchFamily="18" charset="2"/>
            </a:endParaRPr>
          </a:p>
          <a:p>
            <a:pPr marL="914400" lvl="1" indent="-457200" algn="ctr"/>
            <a:endParaRPr lang="es-ES" altLang="es-ES" sz="2000" dirty="0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Tahoma" pitchFamily="34" charset="0"/>
              <a:sym typeface="Symbol" pitchFamily="18" charset="2"/>
            </a:endParaRPr>
          </a:p>
          <a:p>
            <a:pPr marL="914400" lvl="1" indent="-457200" algn="ctr"/>
            <a:r>
              <a:rPr lang="es-ES" altLang="es-ES" sz="2000" dirty="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Tahoma" pitchFamily="34" charset="0"/>
                <a:sym typeface="Symbol" pitchFamily="18" charset="2"/>
              </a:rPr>
              <a:t>También puedes ver este otro video: </a:t>
            </a:r>
            <a:r>
              <a:rPr lang="en-US" altLang="es-ES" sz="2000" b="1" dirty="0">
                <a:solidFill>
                  <a:srgbClr val="000000"/>
                </a:solidFill>
                <a:latin typeface="Calibri" pitchFamily="34" charset="0"/>
                <a:hlinkClick r:id="rId4"/>
              </a:rPr>
              <a:t>Working at Google (Tour of Google)</a:t>
            </a:r>
            <a:r>
              <a:rPr lang="en-US" altLang="es-ES" sz="2000" b="1" dirty="0">
                <a:solidFill>
                  <a:srgbClr val="000000"/>
                </a:solidFill>
                <a:latin typeface="Calibri" pitchFamily="34" charset="0"/>
              </a:rPr>
              <a:t>:</a:t>
            </a:r>
          </a:p>
          <a:p>
            <a:pPr marL="914400" lvl="1" indent="-457200" algn="ctr"/>
            <a:endParaRPr lang="en-US" altLang="es-ES" sz="2000" b="1" dirty="0">
              <a:solidFill>
                <a:srgbClr val="000000"/>
              </a:solidFill>
              <a:latin typeface="Calibri" pitchFamily="34" charset="0"/>
            </a:endParaRPr>
          </a:p>
          <a:p>
            <a:pPr marL="914400" lvl="1" indent="-457200" algn="ctr"/>
            <a:r>
              <a:rPr lang="en-US" altLang="es-ES" sz="2000" dirty="0">
                <a:solidFill>
                  <a:srgbClr val="000000"/>
                </a:solidFill>
                <a:latin typeface="Calibri" pitchFamily="34" charset="0"/>
                <a:hlinkClick r:id="rId4"/>
              </a:rPr>
              <a:t>https://www.youtube.com/watch?v=dQO3xK9g_CE</a:t>
            </a:r>
            <a:r>
              <a:rPr lang="en-US" altLang="es-ES" sz="2000" dirty="0">
                <a:solidFill>
                  <a:srgbClr val="000000"/>
                </a:solidFill>
                <a:latin typeface="Calibri" pitchFamily="34" charset="0"/>
              </a:rPr>
              <a:t> </a:t>
            </a:r>
          </a:p>
          <a:p>
            <a:pPr marL="914400" lvl="1" indent="-457200" algn="ctr"/>
            <a:endParaRPr lang="es-ES" altLang="es-ES" sz="2000" dirty="0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  <a:sym typeface="Symbol" pitchFamily="18" charset="2"/>
            </a:endParaRPr>
          </a:p>
          <a:p>
            <a:pPr marL="914400" lvl="1" indent="-457200" algn="ctr"/>
            <a:endParaRPr lang="es-ES" altLang="es-ES" sz="2000" dirty="0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  <a:sym typeface="Symbol" pitchFamily="18" charset="2"/>
            </a:endParaRPr>
          </a:p>
          <a:p>
            <a:pPr marL="914400" lvl="1" indent="-457200" algn="just"/>
            <a:endParaRPr lang="es-ES" altLang="es-ES" sz="2000" dirty="0">
              <a:solidFill>
                <a:srgbClr val="000000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61122"/>
            <a:ext cx="12152244" cy="6796878"/>
          </a:xfrm>
          <a:prstGeom prst="rect">
            <a:avLst/>
          </a:prstGeom>
        </p:spPr>
      </p:pic>
      <p:sp>
        <p:nvSpPr>
          <p:cNvPr id="31747" name="Título 1"/>
          <p:cNvSpPr>
            <a:spLocks noGrp="1"/>
          </p:cNvSpPr>
          <p:nvPr>
            <p:ph type="title" idx="4294967295"/>
          </p:nvPr>
        </p:nvSpPr>
        <p:spPr>
          <a:xfrm>
            <a:off x="1143000" y="2038632"/>
            <a:ext cx="10077451" cy="571500"/>
          </a:xfrm>
        </p:spPr>
        <p:txBody>
          <a:bodyPr>
            <a:normAutofit fontScale="90000"/>
          </a:bodyPr>
          <a:lstStyle/>
          <a:p>
            <a:r>
              <a:rPr lang="en-US" altLang="es-ES" sz="3200" dirty="0"/>
              <a:t>1.- </a:t>
            </a:r>
            <a:r>
              <a:rPr lang="en-US" altLang="es-ES" sz="3200" dirty="0" err="1"/>
              <a:t>Creatividad</a:t>
            </a:r>
            <a:br>
              <a:rPr lang="en-US" altLang="es-ES" sz="4000" dirty="0"/>
            </a:br>
            <a:br>
              <a:rPr lang="es-ES" altLang="es-ES" sz="1000" dirty="0">
                <a:solidFill>
                  <a:srgbClr val="000000"/>
                </a:solidFill>
              </a:rPr>
            </a:br>
            <a:r>
              <a:rPr lang="es-ES" altLang="es-ES" sz="1000" dirty="0">
                <a:solidFill>
                  <a:srgbClr val="000000"/>
                </a:solidFill>
              </a:rPr>
              <a:t>     </a:t>
            </a:r>
            <a:r>
              <a:rPr lang="es-ES" altLang="es-ES" sz="2800" dirty="0">
                <a:solidFill>
                  <a:srgbClr val="000000"/>
                </a:solidFill>
              </a:rPr>
              <a:t>1.5.- ¿Cómo ser una persona creativa?</a:t>
            </a:r>
            <a:br>
              <a:rPr lang="es-ES" altLang="es-ES" sz="2800" b="1" dirty="0">
                <a:solidFill>
                  <a:schemeClr val="tx2"/>
                </a:solidFill>
              </a:rPr>
            </a:br>
            <a:br>
              <a:rPr lang="es-ES" altLang="es-ES" sz="2800" b="1" dirty="0">
                <a:solidFill>
                  <a:schemeClr val="tx2"/>
                </a:solidFill>
              </a:rPr>
            </a:br>
            <a:r>
              <a:rPr lang="es-ES" altLang="es-ES" sz="2700" dirty="0">
                <a:solidFill>
                  <a:schemeClr val="tx2"/>
                </a:solidFill>
              </a:rPr>
              <a:t>b).- Actitud creativa:</a:t>
            </a:r>
            <a:endParaRPr lang="es-ES" altLang="es-ES" sz="2700" dirty="0"/>
          </a:p>
        </p:txBody>
      </p:sp>
      <p:sp>
        <p:nvSpPr>
          <p:cNvPr id="31748" name="Rectangle 1"/>
          <p:cNvSpPr>
            <a:spLocks noChangeArrowheads="1"/>
          </p:cNvSpPr>
          <p:nvPr/>
        </p:nvSpPr>
        <p:spPr bwMode="auto">
          <a:xfrm>
            <a:off x="1256180" y="3325760"/>
            <a:ext cx="10290361" cy="305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s-ES" altLang="es-ES" sz="2400" dirty="0">
                <a:solidFill>
                  <a:srgbClr val="000000"/>
                </a:solidFill>
                <a:latin typeface="Calibri" pitchFamily="34" charset="0"/>
              </a:rPr>
              <a:t>Siguiendo nuevos patrones</a:t>
            </a:r>
          </a:p>
          <a:p>
            <a:pPr marL="457200" indent="-45720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s-ES" altLang="es-ES" sz="2400" dirty="0">
                <a:solidFill>
                  <a:srgbClr val="000000"/>
                </a:solidFill>
                <a:latin typeface="Calibri" pitchFamily="34" charset="0"/>
              </a:rPr>
              <a:t>Encontrar aplicaciones no propuestas para una idea</a:t>
            </a:r>
          </a:p>
          <a:p>
            <a:pPr marL="457200" indent="-45720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s-ES" altLang="es-ES" sz="2400" dirty="0">
                <a:solidFill>
                  <a:srgbClr val="000000"/>
                </a:solidFill>
                <a:latin typeface="Calibri" pitchFamily="34" charset="0"/>
              </a:rPr>
              <a:t>Descubrir nuevas ideas a partir de una aplicación conocida</a:t>
            </a:r>
          </a:p>
          <a:p>
            <a:pPr marL="457200" indent="-45720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s-ES" altLang="es-ES" sz="2400" dirty="0">
                <a:solidFill>
                  <a:srgbClr val="000000"/>
                </a:solidFill>
                <a:latin typeface="Calibri" pitchFamily="34" charset="0"/>
              </a:rPr>
              <a:t>Detección de analogías entre diferentes ideas.</a:t>
            </a:r>
          </a:p>
          <a:p>
            <a:pPr marL="457200" indent="-45720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s-ES" altLang="es-ES" sz="2400" dirty="0">
                <a:solidFill>
                  <a:srgbClr val="000000"/>
                </a:solidFill>
                <a:latin typeface="Calibri" pitchFamily="34" charset="0"/>
              </a:rPr>
              <a:t>Utilizar el conocimiento interdisciplinario.</a:t>
            </a:r>
          </a:p>
          <a:p>
            <a:pPr marL="457200" indent="-45720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s-ES" altLang="es-ES" sz="2400" dirty="0">
                <a:solidFill>
                  <a:srgbClr val="000000"/>
                </a:solidFill>
                <a:latin typeface="Calibri" pitchFamily="34" charset="0"/>
              </a:rPr>
              <a:t>Escuchar</a:t>
            </a:r>
          </a:p>
          <a:p>
            <a:pPr marL="457200" indent="-45720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s-ES" altLang="es-ES" sz="2400" dirty="0">
                <a:solidFill>
                  <a:srgbClr val="000000"/>
                </a:solidFill>
                <a:latin typeface="Calibri" pitchFamily="34" charset="0"/>
              </a:rPr>
              <a:t>Dudando de la infalibilidad de nuestras soluciones</a:t>
            </a:r>
          </a:p>
          <a:p>
            <a:pPr marL="457200" indent="-45720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s-ES" altLang="es-ES" sz="2400" dirty="0">
                <a:solidFill>
                  <a:srgbClr val="000000"/>
                </a:solidFill>
                <a:latin typeface="Calibri" pitchFamily="34" charset="0"/>
              </a:rPr>
              <a:t>Integrar y aceptar los puntos de vista de los demás en relación con una solución propia.</a:t>
            </a:r>
          </a:p>
          <a:p>
            <a:pPr marL="457200" indent="-457200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s-ES" altLang="es-ES" sz="2400" dirty="0">
                <a:solidFill>
                  <a:srgbClr val="000000"/>
                </a:solidFill>
                <a:latin typeface="Calibri" pitchFamily="34" charset="0"/>
              </a:rPr>
              <a:t>Llegar a la raíz del problema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61122"/>
            <a:ext cx="12152244" cy="6796878"/>
          </a:xfrm>
          <a:prstGeom prst="rect">
            <a:avLst/>
          </a:prstGeom>
        </p:spPr>
      </p:pic>
      <p:sp>
        <p:nvSpPr>
          <p:cNvPr id="32771" name="Título 1"/>
          <p:cNvSpPr>
            <a:spLocks noGrp="1"/>
          </p:cNvSpPr>
          <p:nvPr>
            <p:ph type="title" idx="4294967295"/>
          </p:nvPr>
        </p:nvSpPr>
        <p:spPr>
          <a:xfrm>
            <a:off x="1200151" y="2059080"/>
            <a:ext cx="10077449" cy="571500"/>
          </a:xfrm>
        </p:spPr>
        <p:txBody>
          <a:bodyPr>
            <a:normAutofit fontScale="90000"/>
          </a:bodyPr>
          <a:lstStyle/>
          <a:p>
            <a:r>
              <a:rPr lang="en-US" altLang="es-ES" sz="3200" dirty="0"/>
              <a:t>1.- </a:t>
            </a:r>
            <a:r>
              <a:rPr lang="en-US" altLang="es-ES" sz="3200" dirty="0" err="1"/>
              <a:t>Creatividad</a:t>
            </a:r>
            <a:br>
              <a:rPr lang="en-US" altLang="es-ES" sz="4000" dirty="0"/>
            </a:br>
            <a:br>
              <a:rPr lang="es-ES" altLang="es-ES" sz="1000" dirty="0">
                <a:solidFill>
                  <a:srgbClr val="000000"/>
                </a:solidFill>
              </a:rPr>
            </a:br>
            <a:r>
              <a:rPr lang="es-ES" altLang="es-ES" sz="1000" dirty="0">
                <a:solidFill>
                  <a:srgbClr val="000000"/>
                </a:solidFill>
              </a:rPr>
              <a:t>     </a:t>
            </a:r>
            <a:r>
              <a:rPr lang="es-ES" altLang="es-ES" sz="2800" dirty="0">
                <a:solidFill>
                  <a:srgbClr val="000000"/>
                </a:solidFill>
              </a:rPr>
              <a:t>1.5.- ¿Cómo ser una persona creativa?</a:t>
            </a:r>
            <a:br>
              <a:rPr lang="es-ES" altLang="es-ES" sz="2800" b="1" dirty="0">
                <a:solidFill>
                  <a:schemeClr val="tx2"/>
                </a:solidFill>
              </a:rPr>
            </a:br>
            <a:br>
              <a:rPr lang="es-ES" altLang="es-ES" sz="2800" b="1" dirty="0">
                <a:solidFill>
                  <a:schemeClr val="tx2"/>
                </a:solidFill>
              </a:rPr>
            </a:br>
            <a:r>
              <a:rPr lang="es-ES" altLang="es-ES" sz="2700" dirty="0">
                <a:solidFill>
                  <a:schemeClr val="tx2"/>
                </a:solidFill>
              </a:rPr>
              <a:t>c).- ¿Cuándo y dónde crear? ¿De qué manera se produce la creación?</a:t>
            </a:r>
          </a:p>
        </p:txBody>
      </p:sp>
      <p:sp>
        <p:nvSpPr>
          <p:cNvPr id="32772" name="3 Rectángulo"/>
          <p:cNvSpPr>
            <a:spLocks noChangeArrowheads="1"/>
          </p:cNvSpPr>
          <p:nvPr/>
        </p:nvSpPr>
        <p:spPr bwMode="auto">
          <a:xfrm>
            <a:off x="1601196" y="3301720"/>
            <a:ext cx="9025467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s-ES" altLang="es-ES" sz="2400" dirty="0">
                <a:solidFill>
                  <a:srgbClr val="000000"/>
                </a:solidFill>
                <a:latin typeface="Calibri" pitchFamily="34" charset="0"/>
              </a:rPr>
              <a:t>Por lo general, una creación no estalla de la nada, sino que surge de analogías o de un acontecimiento fortuito.</a:t>
            </a:r>
          </a:p>
          <a:p>
            <a:pPr eaLnBrk="1" hangingPunct="1"/>
            <a:endParaRPr lang="es-ES" altLang="es-ES" sz="24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s-ES" altLang="es-ES" sz="2000" dirty="0">
                <a:solidFill>
                  <a:srgbClr val="000000"/>
                </a:solidFill>
                <a:latin typeface="Calibri" pitchFamily="34" charset="0"/>
              </a:rPr>
              <a:t>Ejemplo: la idea del Velcro surgió durante la excursión de un alpinista suizo con su perro. Observó cómo se adherían las malas hierbas a la ropa y a su perro y pensó que era posible adherir pañuelos y botones sin usar cremalleras.</a:t>
            </a:r>
          </a:p>
        </p:txBody>
      </p:sp>
      <p:pic>
        <p:nvPicPr>
          <p:cNvPr id="32773" name="Picture 12" descr="Idea, Mundo, Luz, Icono, Creo Que, Diseño, Negoci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23500" y="3829050"/>
            <a:ext cx="1693333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Rectángulo 6"/>
          <p:cNvSpPr>
            <a:spLocks noChangeArrowheads="1"/>
          </p:cNvSpPr>
          <p:nvPr/>
        </p:nvSpPr>
        <p:spPr bwMode="auto">
          <a:xfrm>
            <a:off x="10068984" y="5905500"/>
            <a:ext cx="200448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00"/>
              <a:t>CC0 Public Domain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61122"/>
            <a:ext cx="12152244" cy="6796878"/>
          </a:xfrm>
          <a:prstGeom prst="rect">
            <a:avLst/>
          </a:prstGeom>
        </p:spPr>
      </p:pic>
      <p:sp>
        <p:nvSpPr>
          <p:cNvPr id="33795" name="Título 1"/>
          <p:cNvSpPr>
            <a:spLocks noGrp="1"/>
          </p:cNvSpPr>
          <p:nvPr>
            <p:ph type="title" idx="4294967295"/>
          </p:nvPr>
        </p:nvSpPr>
        <p:spPr>
          <a:xfrm>
            <a:off x="1200151" y="1808069"/>
            <a:ext cx="10077449" cy="571500"/>
          </a:xfrm>
        </p:spPr>
        <p:txBody>
          <a:bodyPr>
            <a:normAutofit fontScale="90000"/>
          </a:bodyPr>
          <a:lstStyle/>
          <a:p>
            <a:r>
              <a:rPr lang="en-US" altLang="es-ES" sz="3200" dirty="0"/>
              <a:t>1.- </a:t>
            </a:r>
            <a:r>
              <a:rPr lang="en-US" altLang="es-ES" sz="3200" dirty="0" err="1"/>
              <a:t>Creatividad</a:t>
            </a:r>
            <a:br>
              <a:rPr lang="en-US" altLang="es-ES" sz="4000" dirty="0"/>
            </a:br>
            <a:br>
              <a:rPr lang="es-ES" altLang="es-ES" sz="1000" dirty="0">
                <a:solidFill>
                  <a:srgbClr val="000000"/>
                </a:solidFill>
              </a:rPr>
            </a:br>
            <a:r>
              <a:rPr lang="es-ES" altLang="es-ES" sz="1000" dirty="0">
                <a:solidFill>
                  <a:srgbClr val="000000"/>
                </a:solidFill>
              </a:rPr>
              <a:t>     </a:t>
            </a:r>
            <a:r>
              <a:rPr lang="es-ES" altLang="es-ES" sz="2800" dirty="0">
                <a:solidFill>
                  <a:srgbClr val="000000"/>
                </a:solidFill>
              </a:rPr>
              <a:t>1.5.- ¿Cómo ser una persona creativa?</a:t>
            </a:r>
            <a:br>
              <a:rPr lang="es-ES" altLang="es-ES" sz="2800" b="1" dirty="0">
                <a:solidFill>
                  <a:schemeClr val="tx2"/>
                </a:solidFill>
              </a:rPr>
            </a:br>
            <a:br>
              <a:rPr lang="es-ES" altLang="es-ES" sz="2700" b="1" dirty="0">
                <a:solidFill>
                  <a:schemeClr val="tx2"/>
                </a:solidFill>
              </a:rPr>
            </a:br>
            <a:r>
              <a:rPr lang="es-ES" altLang="es-ES" sz="2700" dirty="0">
                <a:solidFill>
                  <a:schemeClr val="tx2"/>
                </a:solidFill>
              </a:rPr>
              <a:t>c).- ¿Cuándo y dónde crear? ¿De qué manera se produce la creación?</a:t>
            </a:r>
          </a:p>
        </p:txBody>
      </p:sp>
      <p:sp>
        <p:nvSpPr>
          <p:cNvPr id="33796" name="6 Rectángulo"/>
          <p:cNvSpPr>
            <a:spLocks noChangeArrowheads="1"/>
          </p:cNvSpPr>
          <p:nvPr/>
        </p:nvSpPr>
        <p:spPr bwMode="auto">
          <a:xfrm>
            <a:off x="912284" y="3068638"/>
            <a:ext cx="10752667" cy="2955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s-ES" altLang="es-ES" sz="2000" dirty="0">
                <a:solidFill>
                  <a:srgbClr val="000000"/>
                </a:solidFill>
                <a:latin typeface="Calibri" pitchFamily="34" charset="0"/>
              </a:rPr>
              <a:t>Hay dos procesos diferentes:</a:t>
            </a:r>
          </a:p>
          <a:p>
            <a:pPr>
              <a:lnSpc>
                <a:spcPct val="80000"/>
              </a:lnSpc>
            </a:pPr>
            <a:endParaRPr lang="es-ES" altLang="es-ES" sz="20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s-ES" altLang="es-ES" sz="2400" b="1" dirty="0">
                <a:solidFill>
                  <a:srgbClr val="1F497D"/>
                </a:solidFill>
                <a:latin typeface="Calibri" pitchFamily="34" charset="0"/>
              </a:rPr>
              <a:t>Producción de ideas (</a:t>
            </a:r>
            <a:r>
              <a:rPr lang="es-ES" altLang="es-ES" sz="2400" b="1" dirty="0">
                <a:solidFill>
                  <a:schemeClr val="tx2"/>
                </a:solidFill>
                <a:latin typeface="Calibri" pitchFamily="34" charset="0"/>
              </a:rPr>
              <a:t>inteligencia divergente</a:t>
            </a:r>
            <a:r>
              <a:rPr lang="es-ES" altLang="es-ES" sz="2400" dirty="0">
                <a:solidFill>
                  <a:schemeClr val="tx2"/>
                </a:solidFill>
                <a:latin typeface="Calibri" pitchFamily="34" charset="0"/>
              </a:rPr>
              <a:t>), </a:t>
            </a:r>
            <a:r>
              <a:rPr lang="es-ES" altLang="es-ES" sz="2400" dirty="0">
                <a:latin typeface="Calibri" pitchFamily="34" charset="0"/>
              </a:rPr>
              <a:t>de forma consciente e intensa, se crean las ideas (la mayor parte son tontas e inaplicables). En este punto, la cantidad es calidad (las buenas ideas son comparables con el oro y están vinculadas a la escoria).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es-ES" altLang="es-ES" sz="2400" b="1" dirty="0">
              <a:solidFill>
                <a:srgbClr val="1F497D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s-ES" altLang="es-ES" sz="2400" b="1" dirty="0">
                <a:solidFill>
                  <a:srgbClr val="1F497D"/>
                </a:solidFill>
                <a:latin typeface="Calibri" pitchFamily="34" charset="0"/>
              </a:rPr>
              <a:t>Fase de incubación (inteligencia convergent</a:t>
            </a:r>
            <a:r>
              <a:rPr lang="es-ES" altLang="es-ES" sz="2400" b="1" dirty="0">
                <a:solidFill>
                  <a:schemeClr val="tx2"/>
                </a:solidFill>
                <a:latin typeface="Calibri" pitchFamily="34" charset="0"/>
              </a:rPr>
              <a:t>e</a:t>
            </a:r>
            <a:r>
              <a:rPr lang="es-ES" altLang="es-ES" sz="2400" dirty="0">
                <a:solidFill>
                  <a:schemeClr val="tx2"/>
                </a:solidFill>
                <a:latin typeface="Calibri" pitchFamily="34" charset="0"/>
              </a:rPr>
              <a:t>), </a:t>
            </a:r>
            <a:r>
              <a:rPr lang="es-ES" altLang="es-ES" sz="2400" dirty="0">
                <a:latin typeface="Calibri" pitchFamily="34" charset="0"/>
              </a:rPr>
              <a:t>En esta etapa, es el cerebro el que trabaja. Estamos lejos de la idea y es cuando surge, por ejemplo, cuando nos despertamos, cuando esperamos el autobús o cuando caminamos....</a:t>
            </a:r>
            <a:endParaRPr lang="es-ES" altLang="es-ES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61122"/>
            <a:ext cx="12152244" cy="6796878"/>
          </a:xfrm>
          <a:prstGeom prst="rect">
            <a:avLst/>
          </a:prstGeom>
        </p:spPr>
      </p:pic>
      <p:sp>
        <p:nvSpPr>
          <p:cNvPr id="34819" name="Título 1"/>
          <p:cNvSpPr>
            <a:spLocks noGrp="1"/>
          </p:cNvSpPr>
          <p:nvPr>
            <p:ph type="title" idx="4294967295"/>
          </p:nvPr>
        </p:nvSpPr>
        <p:spPr>
          <a:xfrm>
            <a:off x="1047752" y="1804707"/>
            <a:ext cx="10077449" cy="571500"/>
          </a:xfrm>
        </p:spPr>
        <p:txBody>
          <a:bodyPr>
            <a:normAutofit fontScale="90000"/>
          </a:bodyPr>
          <a:lstStyle/>
          <a:p>
            <a:r>
              <a:rPr lang="en-US" altLang="es-ES" sz="3200" dirty="0"/>
              <a:t>1.- </a:t>
            </a:r>
            <a:r>
              <a:rPr lang="en-US" altLang="es-ES" sz="3200" dirty="0" err="1"/>
              <a:t>Creatividad</a:t>
            </a:r>
            <a:br>
              <a:rPr lang="en-US" altLang="es-ES" sz="4000" dirty="0"/>
            </a:br>
            <a:br>
              <a:rPr lang="es-ES" altLang="es-ES" sz="1000" dirty="0">
                <a:solidFill>
                  <a:srgbClr val="000000"/>
                </a:solidFill>
              </a:rPr>
            </a:br>
            <a:r>
              <a:rPr lang="es-ES" altLang="es-ES" sz="1000" dirty="0">
                <a:solidFill>
                  <a:srgbClr val="000000"/>
                </a:solidFill>
              </a:rPr>
              <a:t>     </a:t>
            </a:r>
            <a:r>
              <a:rPr lang="es-ES" altLang="es-ES" sz="2800" dirty="0">
                <a:solidFill>
                  <a:srgbClr val="000000"/>
                </a:solidFill>
              </a:rPr>
              <a:t>1.6.- ¿Cómo ser una persona creativa?</a:t>
            </a:r>
            <a:endParaRPr lang="es-ES" altLang="es-ES" sz="2800" dirty="0"/>
          </a:p>
        </p:txBody>
      </p:sp>
      <p:sp>
        <p:nvSpPr>
          <p:cNvPr id="34820" name="Marcador de texto 2"/>
          <p:cNvSpPr>
            <a:spLocks noGrp="1"/>
          </p:cNvSpPr>
          <p:nvPr>
            <p:ph type="body" sz="half" idx="4294967295"/>
          </p:nvPr>
        </p:nvSpPr>
        <p:spPr>
          <a:xfrm>
            <a:off x="1211358" y="3011489"/>
            <a:ext cx="5063938" cy="2625725"/>
          </a:xfrm>
        </p:spPr>
        <p:txBody>
          <a:bodyPr>
            <a:noAutofit/>
          </a:bodyPr>
          <a:lstStyle/>
          <a:p>
            <a:pPr marL="457200" indent="-457200"/>
            <a:r>
              <a:rPr lang="es-ES" altLang="es-ES" sz="2000" dirty="0"/>
              <a:t>Inteligente</a:t>
            </a:r>
          </a:p>
          <a:p>
            <a:pPr marL="457200" indent="-457200"/>
            <a:r>
              <a:rPr lang="es-ES" altLang="es-ES" sz="2000" dirty="0"/>
              <a:t>Flexible y con capacidad de adaptación.</a:t>
            </a:r>
          </a:p>
          <a:p>
            <a:pPr marL="457200" indent="-457200"/>
            <a:r>
              <a:rPr lang="es-ES" altLang="es-ES" sz="2000" dirty="0"/>
              <a:t>Curioso</a:t>
            </a:r>
          </a:p>
          <a:p>
            <a:pPr marL="457200" indent="-457200"/>
            <a:r>
              <a:rPr lang="es-ES" altLang="es-ES" sz="2000" dirty="0"/>
              <a:t>Dispuestos y valientes para asumir riesgos.</a:t>
            </a:r>
          </a:p>
          <a:p>
            <a:pPr marL="457200" indent="-457200"/>
            <a:r>
              <a:rPr lang="es-ES" altLang="es-ES" sz="2000" dirty="0"/>
              <a:t>Seguro de sí mismo y con autoestima</a:t>
            </a:r>
          </a:p>
        </p:txBody>
      </p:sp>
      <p:sp>
        <p:nvSpPr>
          <p:cNvPr id="5" name="Marcador de texto 2"/>
          <p:cNvSpPr txBox="1">
            <a:spLocks/>
          </p:cNvSpPr>
          <p:nvPr/>
        </p:nvSpPr>
        <p:spPr>
          <a:xfrm>
            <a:off x="6348133" y="2930805"/>
            <a:ext cx="5279091" cy="26257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s-ES" altLang="es-ES" sz="2000" dirty="0"/>
              <a:t>Disfrutan de lo que hacen y sienten pasión por ello.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s-ES" altLang="es-ES" sz="2000" dirty="0"/>
              <a:t>Perseverante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s-ES" altLang="es-ES" sz="2000" dirty="0"/>
              <a:t>Aceptan su fracaso como parte del proceso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s-ES" altLang="es-ES" sz="2000" dirty="0"/>
              <a:t>Proactivo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s-ES" altLang="es-ES" sz="2000" dirty="0"/>
              <a:t>Saben que el mundo es complicado</a:t>
            </a:r>
            <a:endParaRPr kumimoji="0" lang="es-ES" altLang="es-E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61122"/>
            <a:ext cx="12152244" cy="6796878"/>
          </a:xfrm>
          <a:prstGeom prst="rect">
            <a:avLst/>
          </a:prstGeom>
        </p:spPr>
      </p:pic>
      <p:sp>
        <p:nvSpPr>
          <p:cNvPr id="39939" name="Título 1"/>
          <p:cNvSpPr>
            <a:spLocks noGrp="1"/>
          </p:cNvSpPr>
          <p:nvPr>
            <p:ph type="title" idx="4294967295"/>
          </p:nvPr>
        </p:nvSpPr>
        <p:spPr>
          <a:xfrm>
            <a:off x="1047752" y="1571625"/>
            <a:ext cx="10077449" cy="844550"/>
          </a:xfrm>
        </p:spPr>
        <p:txBody>
          <a:bodyPr/>
          <a:lstStyle/>
          <a:p>
            <a:pPr eaLnBrk="1" hangingPunct="1"/>
            <a:r>
              <a:rPr lang="es-ES" altLang="es-ES" sz="4000"/>
              <a:t>Referencias</a:t>
            </a:r>
          </a:p>
        </p:txBody>
      </p:sp>
      <p:sp>
        <p:nvSpPr>
          <p:cNvPr id="39940" name="Marcador de texto 2"/>
          <p:cNvSpPr>
            <a:spLocks noGrp="1"/>
          </p:cNvSpPr>
          <p:nvPr>
            <p:ph type="body" sz="half" idx="4294967295"/>
          </p:nvPr>
        </p:nvSpPr>
        <p:spPr>
          <a:xfrm>
            <a:off x="833718" y="2814918"/>
            <a:ext cx="10210800" cy="2599763"/>
          </a:xfrm>
        </p:spPr>
        <p:txBody>
          <a:bodyPr>
            <a:normAutofit/>
          </a:bodyPr>
          <a:lstStyle/>
          <a:p>
            <a:pPr marL="0" lvl="1" algn="just"/>
            <a:r>
              <a:rPr lang="es-ES" altLang="es-ES" sz="2000" dirty="0"/>
              <a:t>Alonso, C. (2000). </a:t>
            </a:r>
            <a:r>
              <a:rPr lang="es-ES" altLang="es-ES" sz="2000" i="1" dirty="0"/>
              <a:t>Qué es la Creatividad</a:t>
            </a:r>
            <a:r>
              <a:rPr lang="es-ES" altLang="es-ES" sz="2000" dirty="0"/>
              <a:t>. Biblioteca Nueva. Madrid. </a:t>
            </a:r>
          </a:p>
          <a:p>
            <a:pPr marL="0" lvl="1" algn="just"/>
            <a:r>
              <a:rPr lang="es-ES" altLang="es-ES" sz="2000" dirty="0"/>
              <a:t>Harrison, S. (2010). </a:t>
            </a:r>
            <a:r>
              <a:rPr lang="es-ES" altLang="es-ES" sz="2000" i="1" dirty="0"/>
              <a:t>Creatividad.</a:t>
            </a:r>
            <a:r>
              <a:rPr lang="es-ES" altLang="es-ES" sz="2000" dirty="0"/>
              <a:t> </a:t>
            </a:r>
            <a:r>
              <a:rPr lang="es-ES" altLang="es-ES" sz="2000" dirty="0" err="1"/>
              <a:t>Pearson</a:t>
            </a:r>
            <a:r>
              <a:rPr lang="es-ES" altLang="es-ES" sz="2000" dirty="0"/>
              <a:t>. Madrid. </a:t>
            </a:r>
          </a:p>
          <a:p>
            <a:pPr marL="0" lvl="1" algn="just"/>
            <a:r>
              <a:rPr lang="es-ES" altLang="es-ES" sz="2000" dirty="0" err="1"/>
              <a:t>Nooe</a:t>
            </a:r>
            <a:r>
              <a:rPr lang="es-ES" altLang="es-ES" sz="2000" dirty="0"/>
              <a:t>, Donald J.(2001). </a:t>
            </a:r>
            <a:r>
              <a:rPr lang="es-ES" altLang="es-ES" sz="2000" i="1" dirty="0"/>
              <a:t>Solucione sus</a:t>
            </a:r>
            <a:r>
              <a:rPr lang="es-ES" altLang="es-ES" sz="2000" dirty="0"/>
              <a:t> </a:t>
            </a:r>
            <a:r>
              <a:rPr lang="es-ES" altLang="es-ES" sz="2000" i="1" dirty="0"/>
              <a:t>problemas creativamente.</a:t>
            </a:r>
            <a:r>
              <a:rPr lang="es-ES" altLang="es-ES" sz="2000" dirty="0"/>
              <a:t> Gestión 2000. Madrid.</a:t>
            </a:r>
          </a:p>
          <a:p>
            <a:pPr marL="0" lvl="1" algn="just"/>
            <a:r>
              <a:rPr lang="es-ES" altLang="es-ES" sz="2000" dirty="0"/>
              <a:t>Rabadán, R y Corbalán, J (2011) </a:t>
            </a:r>
            <a:r>
              <a:rPr lang="es-ES" altLang="es-ES" sz="2000" i="1" dirty="0"/>
              <a:t>Creatividad: Teoría y Práctica Elemental para Profesionales de la Docencia, la Empresa y la Investigación. </a:t>
            </a:r>
            <a:r>
              <a:rPr lang="es-ES" altLang="es-ES" sz="2000" dirty="0"/>
              <a:t>Servicio de Publicaciones de la Universidad de Córdoba. Córdoba.</a:t>
            </a:r>
          </a:p>
          <a:p>
            <a:endParaRPr lang="en-US" alt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61122"/>
            <a:ext cx="12152244" cy="6796878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6424" y="1518064"/>
            <a:ext cx="9917498" cy="1325563"/>
          </a:xfrm>
        </p:spPr>
        <p:txBody>
          <a:bodyPr>
            <a:normAutofit/>
          </a:bodyPr>
          <a:lstStyle/>
          <a:p>
            <a:r>
              <a:rPr lang="es-ES" altLang="es-ES" dirty="0"/>
              <a:t>ÍNDICE 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324755" y="2762905"/>
            <a:ext cx="7823292" cy="308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br>
              <a:rPr kumimoji="0" lang="es-ES" alt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s-ES" altLang="es-ES" sz="24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0. Descripción de los objetivos y método de enseñanza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s-ES" altLang="es-ES" sz="24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1. ¿Qué es la creatividad?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s-ES" altLang="es-ES" sz="24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2. Psicología y Creatividad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s-ES" altLang="es-ES" sz="24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3. Conceptos erróneos sobre la creatividad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s-ES" altLang="es-ES" sz="24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4. Barreras creativas 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s-ES" altLang="es-ES" sz="24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5. ¿Cómo ser una persona creativa? 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s-ES" altLang="es-ES" sz="24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6. ¿Cómo está la gente creativa?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s-ES" altLang="es-ES" sz="24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7. Referencias</a:t>
            </a:r>
            <a:br>
              <a:rPr lang="es-ES" altLang="es-ES" sz="2400" dirty="0">
                <a:solidFill>
                  <a:srgbClr val="0070C0"/>
                </a:solidFill>
                <a:latin typeface="Bebas" charset="0"/>
                <a:ea typeface="Bebas" charset="0"/>
                <a:cs typeface="Bebas" charset="0"/>
              </a:rPr>
            </a:br>
            <a:br>
              <a:rPr kumimoji="0" lang="es-ES" alt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alt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6898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61122"/>
            <a:ext cx="12152244" cy="6796878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6424" y="1518064"/>
            <a:ext cx="9917498" cy="1325563"/>
          </a:xfrm>
        </p:spPr>
        <p:txBody>
          <a:bodyPr/>
          <a:lstStyle/>
          <a:p>
            <a:r>
              <a:rPr lang="es-ES" altLang="es-ES" dirty="0"/>
              <a:t>Descripción de los Objetivos y Contenido </a:t>
            </a:r>
            <a:endParaRPr lang="es-ES" dirty="0">
              <a:solidFill>
                <a:srgbClr val="0070C0"/>
              </a:solidFill>
              <a:latin typeface="Bebas" charset="0"/>
              <a:ea typeface="Bebas" charset="0"/>
              <a:cs typeface="Bebas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115670" y="2762905"/>
            <a:ext cx="8480611" cy="308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s-ES" altLang="es-ES" sz="2400" dirty="0"/>
              <a:t>Objetivo 1.- Definir el concepto de creatividad y sus características.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ES" altLang="es-ES" sz="2400" dirty="0"/>
              <a:t> 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ES" altLang="es-ES" sz="2400" dirty="0"/>
              <a:t>Objetivo 2- Explicar la importancia de desarrollar la creatividad y promover los entornos creativos para aumentar las posibilidades de éxito.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s-ES" altLang="es-ES" sz="24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s-ES" altLang="es-ES" sz="2400" dirty="0"/>
              <a:t>Contenido: Concepto de creatividad, barreras creativas, personas creativas y cómo ser más creativo. </a:t>
            </a:r>
          </a:p>
        </p:txBody>
      </p:sp>
    </p:spTree>
    <p:extLst>
      <p:ext uri="{BB962C8B-B14F-4D97-AF65-F5344CB8AC3E}">
        <p14:creationId xmlns:p14="http://schemas.microsoft.com/office/powerpoint/2010/main" val="786898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61122"/>
            <a:ext cx="12152244" cy="6796878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6424" y="1518064"/>
            <a:ext cx="9917498" cy="1325563"/>
          </a:xfrm>
        </p:spPr>
        <p:txBody>
          <a:bodyPr/>
          <a:lstStyle/>
          <a:p>
            <a:r>
              <a:rPr lang="es-ES" altLang="es-ES" dirty="0"/>
              <a:t>Descripción del método de enseñanza</a:t>
            </a:r>
            <a:endParaRPr lang="es-ES" dirty="0">
              <a:solidFill>
                <a:srgbClr val="0070C0"/>
              </a:solidFill>
              <a:latin typeface="Bebas" charset="0"/>
              <a:ea typeface="Bebas" charset="0"/>
              <a:cs typeface="Bebas" charset="0"/>
            </a:endParaRPr>
          </a:p>
        </p:txBody>
      </p:sp>
      <p:sp>
        <p:nvSpPr>
          <p:cNvPr id="9" name="Marcador de texto 2"/>
          <p:cNvSpPr txBox="1">
            <a:spLocks/>
          </p:cNvSpPr>
          <p:nvPr/>
        </p:nvSpPr>
        <p:spPr bwMode="auto">
          <a:xfrm>
            <a:off x="1418290" y="2708275"/>
            <a:ext cx="9016627" cy="279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/>
            </a:pPr>
            <a:r>
              <a:rPr lang="es-ES" altLang="es-ES" sz="2000" dirty="0">
                <a:solidFill>
                  <a:sysClr val="windowText" lastClr="000000"/>
                </a:solidFill>
              </a:rPr>
              <a:t>El participante de esta actividad formativa debe leer atentamente las diapositivas y seguir los ejercicios propuestos para obtener una visión general de la importancia del contenido propuesto y su implicación con el éxito del emprendedor. 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/>
            </a:pPr>
            <a:endParaRPr lang="es-ES" altLang="es-ES" sz="2000" dirty="0">
              <a:solidFill>
                <a:sysClr val="windowText" lastClr="000000"/>
              </a:solidFill>
            </a:endParaRP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/>
            </a:pPr>
            <a:r>
              <a:rPr lang="es-ES" altLang="es-ES" sz="2000" dirty="0">
                <a:solidFill>
                  <a:sysClr val="windowText" lastClr="000000"/>
                </a:solidFill>
              </a:rPr>
              <a:t>Al final de esta píldora se pueden encontrar una serie de ejercicios de autoevaluación que pretenden ser una forma de verificación de los contenidos propuestos.</a:t>
            </a:r>
          </a:p>
        </p:txBody>
      </p:sp>
    </p:spTree>
    <p:extLst>
      <p:ext uri="{BB962C8B-B14F-4D97-AF65-F5344CB8AC3E}">
        <p14:creationId xmlns:p14="http://schemas.microsoft.com/office/powerpoint/2010/main" val="786898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525" y="0"/>
            <a:ext cx="12261525" cy="6858000"/>
          </a:xfrm>
        </p:spPr>
      </p:pic>
      <p:sp>
        <p:nvSpPr>
          <p:cNvPr id="15" name="Título 1"/>
          <p:cNvSpPr txBox="1">
            <a:spLocks/>
          </p:cNvSpPr>
          <p:nvPr/>
        </p:nvSpPr>
        <p:spPr bwMode="auto">
          <a:xfrm>
            <a:off x="598115" y="2199155"/>
            <a:ext cx="7558087" cy="972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s-E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1.- </a:t>
            </a:r>
            <a:r>
              <a:rPr kumimoji="0" lang="en-US" altLang="es-ES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Creatividad</a:t>
            </a:r>
            <a:br>
              <a:rPr kumimoji="0" lang="en-US" altLang="es-E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s-ES" altLang="es-E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ES" altLang="es-E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  </a:t>
            </a:r>
            <a:r>
              <a:rPr kumimoji="0" lang="es-ES" alt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1.1.- </a:t>
            </a:r>
            <a:r>
              <a:rPr lang="es-ES" altLang="es-ES" sz="2800" dirty="0">
                <a:solidFill>
                  <a:srgbClr val="000000"/>
                </a:solidFill>
                <a:latin typeface="Calibri"/>
                <a:ea typeface="+mj-ea"/>
                <a:cs typeface="+mj-cs"/>
              </a:rPr>
              <a:t>¿Qué es la creatividad?</a:t>
            </a:r>
            <a:endParaRPr kumimoji="0" lang="es-ES" altLang="es-E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6" name="Marcador de texto 2"/>
          <p:cNvSpPr txBox="1">
            <a:spLocks/>
          </p:cNvSpPr>
          <p:nvPr/>
        </p:nvSpPr>
        <p:spPr bwMode="auto">
          <a:xfrm>
            <a:off x="697006" y="3324786"/>
            <a:ext cx="8072438" cy="262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ES" altLang="es-ES" sz="2400" dirty="0">
                <a:solidFill>
                  <a:sysClr val="windowText" lastClr="000000"/>
                </a:solidFill>
              </a:rPr>
              <a:t>Se refiere a la facultad que alguien tiene que crear y a la capacidad creativa de un individuo.</a:t>
            </a:r>
          </a:p>
          <a:p>
            <a:pPr marL="742950" lvl="1" indent="-28575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ES" altLang="es-ES" sz="2400" dirty="0">
                <a:solidFill>
                  <a:sysClr val="windowText" lastClr="000000"/>
                </a:solidFill>
              </a:rPr>
              <a:t>La creatividad consiste en encontrar los procedimientos o elementos para desarrollar obras de una manera diferente, con la intención de satisfacer un propósito específico.</a:t>
            </a:r>
          </a:p>
          <a:p>
            <a:pPr marL="742950" lvl="1" indent="-28575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ES" altLang="es-ES" sz="2400" dirty="0">
                <a:solidFill>
                  <a:sysClr val="windowText" lastClr="000000"/>
                </a:solidFill>
              </a:rPr>
              <a:t>La creatividad permite satisfacer los deseos personales o de grupo de una manera más rápida, sencilla, eficiente y económica.</a:t>
            </a:r>
            <a:endParaRPr kumimoji="0" lang="en-US" altLang="es-E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898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36911"/>
            <a:ext cx="12152244" cy="6796878"/>
          </a:xfrm>
        </p:spPr>
      </p:pic>
      <p:sp>
        <p:nvSpPr>
          <p:cNvPr id="16" name="Título 1"/>
          <p:cNvSpPr txBox="1">
            <a:spLocks/>
          </p:cNvSpPr>
          <p:nvPr/>
        </p:nvSpPr>
        <p:spPr bwMode="auto">
          <a:xfrm>
            <a:off x="678516" y="1752600"/>
            <a:ext cx="75580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s-E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1.- </a:t>
            </a:r>
            <a:r>
              <a:rPr kumimoji="0" lang="en-US" altLang="es-ES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Creatividad</a:t>
            </a:r>
            <a:br>
              <a:rPr kumimoji="0" lang="en-US" altLang="es-E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s-ES" altLang="es-E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ES" altLang="es-E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  </a:t>
            </a:r>
            <a:r>
              <a:rPr kumimoji="0" lang="es-ES" alt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1.2.-  Psicología y creatividad</a:t>
            </a:r>
            <a:endParaRPr kumimoji="0" lang="es-ES" altLang="es-E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900113" y="3068638"/>
            <a:ext cx="244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altLang="es-E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254624" y="4196883"/>
            <a:ext cx="69135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s-ES" b="1" dirty="0">
                <a:solidFill>
                  <a:srgbClr val="000000"/>
                </a:solidFill>
                <a:latin typeface="Calibri" pitchFamily="34" charset="0"/>
              </a:rPr>
              <a:t>Los humanos usan sus dos hemisferios, sin embargo uno de ellos es prevalente. ¿Cuál de ellos muestra cómo estamos?</a:t>
            </a:r>
          </a:p>
        </p:txBody>
      </p:sp>
      <p:graphicFrame>
        <p:nvGraphicFramePr>
          <p:cNvPr id="21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208344"/>
              </p:ext>
            </p:extLst>
          </p:nvPr>
        </p:nvGraphicFramePr>
        <p:xfrm>
          <a:off x="1701334" y="5000906"/>
          <a:ext cx="8424862" cy="1335087"/>
        </p:xfrm>
        <a:graphic>
          <a:graphicData uri="http://schemas.openxmlformats.org/drawingml/2006/table">
            <a:tbl>
              <a:tblPr/>
              <a:tblGrid>
                <a:gridCol w="421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1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77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Izquierda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Derecha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310"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Lógico, analítico, racional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cuantitativo, objetivo, organizado, disciplinado, financiero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s-E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E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Holístico, intuitivo, conciliador, agente de cambio, creativo, expresivo, emocional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1603142" y="2567720"/>
            <a:ext cx="2917825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s-ES" sz="1600" dirty="0">
                <a:solidFill>
                  <a:srgbClr val="000000"/>
                </a:solidFill>
                <a:latin typeface="Calibri" pitchFamily="34" charset="0"/>
              </a:rPr>
              <a:t>HEMISFERA IZQUIERDA </a:t>
            </a:r>
            <a:r>
              <a:rPr lang="es-ES" altLang="es-ES" sz="1600" dirty="0">
                <a:solidFill>
                  <a:srgbClr val="FF0000"/>
                </a:solidFill>
                <a:latin typeface="Calibri" pitchFamily="34" charset="0"/>
              </a:rPr>
              <a:t>lado racional</a:t>
            </a:r>
          </a:p>
          <a:p>
            <a:pPr algn="ctr">
              <a:spcBef>
                <a:spcPct val="50000"/>
              </a:spcBef>
            </a:pPr>
            <a:r>
              <a:rPr lang="es-ES" altLang="es-ES" sz="1600" dirty="0">
                <a:solidFill>
                  <a:srgbClr val="000000"/>
                </a:solidFill>
                <a:latin typeface="Calibri" pitchFamily="34" charset="0"/>
              </a:rPr>
              <a:t>Analítica, dividida en dos partes. Funciona de forma lineal y secuencial. De un artículo al siguiente: paso a paso.</a:t>
            </a: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6916270" y="2734516"/>
            <a:ext cx="3276600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s-ES" sz="1600" dirty="0">
                <a:solidFill>
                  <a:srgbClr val="000000"/>
                </a:solidFill>
                <a:latin typeface="Calibri" pitchFamily="34" charset="0"/>
              </a:rPr>
              <a:t>HEMISFERA DERECHA </a:t>
            </a:r>
            <a:r>
              <a:rPr lang="es-ES" altLang="es-ES" sz="1600" dirty="0">
                <a:solidFill>
                  <a:srgbClr val="FF0000"/>
                </a:solidFill>
                <a:latin typeface="Calibri" pitchFamily="34" charset="0"/>
              </a:rPr>
              <a:t>lado creativo</a:t>
            </a:r>
          </a:p>
          <a:p>
            <a:pPr algn="ctr">
              <a:spcBef>
                <a:spcPct val="50000"/>
              </a:spcBef>
            </a:pPr>
            <a:r>
              <a:rPr lang="es-ES" altLang="es-ES" sz="1600" dirty="0">
                <a:solidFill>
                  <a:srgbClr val="000000"/>
                </a:solidFill>
                <a:latin typeface="Calibri" pitchFamily="34" charset="0"/>
              </a:rPr>
              <a:t>Combina las partes que componen un todo coherente. Normalmente, busca y construye relaciones entre partes divididas.</a:t>
            </a:r>
          </a:p>
        </p:txBody>
      </p:sp>
      <p:pic>
        <p:nvPicPr>
          <p:cNvPr id="28" name="Picture 10" descr="Cerebro, El Crecimiento, Aprendizaje, Mentalid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03295" y="2636091"/>
            <a:ext cx="2195513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ctángulo 13"/>
          <p:cNvSpPr>
            <a:spLocks noChangeArrowheads="1"/>
          </p:cNvSpPr>
          <p:nvPr/>
        </p:nvSpPr>
        <p:spPr bwMode="auto">
          <a:xfrm>
            <a:off x="5185895" y="3806078"/>
            <a:ext cx="15033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CC0 Public Domain</a:t>
            </a:r>
          </a:p>
        </p:txBody>
      </p:sp>
    </p:spTree>
    <p:extLst>
      <p:ext uri="{BB962C8B-B14F-4D97-AF65-F5344CB8AC3E}">
        <p14:creationId xmlns:p14="http://schemas.microsoft.com/office/powerpoint/2010/main" val="786898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61122"/>
            <a:ext cx="12152244" cy="6796878"/>
          </a:xfrm>
          <a:prstGeom prst="rect">
            <a:avLst/>
          </a:prstGeom>
        </p:spPr>
      </p:pic>
      <p:pic>
        <p:nvPicPr>
          <p:cNvPr id="5" name="4 Imagen" descr="Erro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2" y="1214438"/>
            <a:ext cx="2000249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ítulo 1"/>
          <p:cNvSpPr>
            <a:spLocks noGrp="1"/>
          </p:cNvSpPr>
          <p:nvPr>
            <p:ph type="title" idx="4294967295"/>
          </p:nvPr>
        </p:nvSpPr>
        <p:spPr>
          <a:xfrm>
            <a:off x="1029822" y="1732989"/>
            <a:ext cx="10077449" cy="571500"/>
          </a:xfrm>
        </p:spPr>
        <p:txBody>
          <a:bodyPr>
            <a:normAutofit fontScale="90000"/>
          </a:bodyPr>
          <a:lstStyle/>
          <a:p>
            <a:r>
              <a:rPr lang="en-US" altLang="es-ES" sz="3200" dirty="0"/>
              <a:t>1.- </a:t>
            </a:r>
            <a:r>
              <a:rPr lang="en-US" altLang="es-ES" sz="3200" dirty="0" err="1"/>
              <a:t>Creatividad</a:t>
            </a:r>
            <a:br>
              <a:rPr lang="en-US" altLang="es-ES" sz="4000" dirty="0"/>
            </a:br>
            <a:br>
              <a:rPr lang="es-ES" altLang="es-ES" sz="1000" dirty="0">
                <a:solidFill>
                  <a:srgbClr val="000000"/>
                </a:solidFill>
              </a:rPr>
            </a:br>
            <a:r>
              <a:rPr lang="es-ES" altLang="es-ES" sz="1000" dirty="0">
                <a:solidFill>
                  <a:srgbClr val="000000"/>
                </a:solidFill>
              </a:rPr>
              <a:t>     </a:t>
            </a:r>
            <a:r>
              <a:rPr lang="es-ES" altLang="es-ES" sz="2800" dirty="0">
                <a:solidFill>
                  <a:srgbClr val="000000"/>
                </a:solidFill>
              </a:rPr>
              <a:t>1.3.- Conceptos erróneos sobre la creatividad</a:t>
            </a:r>
            <a:endParaRPr lang="es-ES" altLang="es-ES" sz="2800" dirty="0"/>
          </a:p>
        </p:txBody>
      </p:sp>
      <p:sp>
        <p:nvSpPr>
          <p:cNvPr id="25605" name="Marcador de texto 2"/>
          <p:cNvSpPr>
            <a:spLocks noGrp="1"/>
          </p:cNvSpPr>
          <p:nvPr>
            <p:ph type="body" sz="half" idx="4294967295"/>
          </p:nvPr>
        </p:nvSpPr>
        <p:spPr>
          <a:xfrm>
            <a:off x="762000" y="2643188"/>
            <a:ext cx="10763251" cy="2627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altLang="es-ES" sz="2000" dirty="0"/>
              <a:t>1.- Es falso argumentar que ser creativo es un don especial que tienes o no tienes y que si no lo tienes, deberías tener pocas o ninguna opción para desarrollarlo y la mejor opción es pedir ayuda a alguien más creativo. </a:t>
            </a:r>
          </a:p>
          <a:p>
            <a:pPr>
              <a:buNone/>
            </a:pPr>
            <a:r>
              <a:rPr lang="es-ES" altLang="es-ES" sz="2000" dirty="0"/>
              <a:t>2.- No sólo las personas con un alto nivel cultural pueden ser creativas.</a:t>
            </a:r>
          </a:p>
          <a:p>
            <a:pPr>
              <a:buNone/>
            </a:pPr>
            <a:r>
              <a:rPr lang="es-ES" altLang="es-ES" sz="2000" dirty="0"/>
              <a:t>3.- La creencia de que las personas creativas son personas desorganizadas.</a:t>
            </a:r>
            <a:endParaRPr lang="es-ES" altLang="es-ES" sz="1600" dirty="0"/>
          </a:p>
          <a:p>
            <a:pPr>
              <a:buNone/>
            </a:pPr>
            <a:r>
              <a:rPr lang="es-ES" altLang="es-ES" sz="1600" dirty="0" err="1"/>
              <a:t>Vigotsky</a:t>
            </a:r>
            <a:r>
              <a:rPr lang="es-ES" altLang="es-ES" sz="1600" dirty="0"/>
              <a:t> (1981) dijo que todo ser humano tiene creatividad y que existe la posibilidad de desarrollarla. Esto significa que no es sólo una cuestión de personas geniales, sino que existe en cada ser humano que puede imaginar, transformar y crear algo, incluso si esto es insignificante en relación con las grandes personalidades creativas de la historia.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contenido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61122"/>
            <a:ext cx="12152244" cy="6796878"/>
          </a:xfrm>
          <a:prstGeom prst="rect">
            <a:avLst/>
          </a:prstGeom>
        </p:spPr>
      </p:pic>
      <p:sp>
        <p:nvSpPr>
          <p:cNvPr id="26627" name="Título 1"/>
          <p:cNvSpPr>
            <a:spLocks noGrp="1"/>
          </p:cNvSpPr>
          <p:nvPr>
            <p:ph type="title" idx="4294967295"/>
          </p:nvPr>
        </p:nvSpPr>
        <p:spPr>
          <a:xfrm>
            <a:off x="1047752" y="1571625"/>
            <a:ext cx="10077449" cy="5715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s-ES" sz="3200" dirty="0"/>
              <a:t>1.- </a:t>
            </a:r>
            <a:r>
              <a:rPr lang="en-US" altLang="es-ES" sz="3200" dirty="0" err="1"/>
              <a:t>Creatividad</a:t>
            </a:r>
            <a:br>
              <a:rPr lang="en-US" altLang="es-ES" sz="4000" dirty="0"/>
            </a:br>
            <a:br>
              <a:rPr lang="es-ES" altLang="es-ES" sz="1000" dirty="0">
                <a:solidFill>
                  <a:srgbClr val="000000"/>
                </a:solidFill>
              </a:rPr>
            </a:br>
            <a:r>
              <a:rPr lang="es-ES" altLang="es-ES" sz="1000" dirty="0">
                <a:solidFill>
                  <a:srgbClr val="000000"/>
                </a:solidFill>
              </a:rPr>
              <a:t>     </a:t>
            </a:r>
            <a:r>
              <a:rPr lang="es-ES" altLang="es-ES" sz="2800" dirty="0">
                <a:solidFill>
                  <a:srgbClr val="000000"/>
                </a:solidFill>
              </a:rPr>
              <a:t>1.4.-  Barreras creativas</a:t>
            </a:r>
            <a:endParaRPr lang="es-ES" altLang="es-ES" sz="2800" dirty="0"/>
          </a:p>
        </p:txBody>
      </p:sp>
      <p:sp>
        <p:nvSpPr>
          <p:cNvPr id="26628" name="Marcador de texto 2"/>
          <p:cNvSpPr>
            <a:spLocks noGrp="1"/>
          </p:cNvSpPr>
          <p:nvPr>
            <p:ph type="body" sz="half" idx="4294967295"/>
          </p:nvPr>
        </p:nvSpPr>
        <p:spPr>
          <a:xfrm>
            <a:off x="666751" y="2500314"/>
            <a:ext cx="5143500" cy="2714625"/>
          </a:xfrm>
        </p:spPr>
        <p:txBody>
          <a:bodyPr/>
          <a:lstStyle/>
          <a:p>
            <a:pPr>
              <a:buNone/>
            </a:pPr>
            <a:r>
              <a:rPr lang="es-ES" altLang="es-ES" sz="2000" b="1" dirty="0">
                <a:solidFill>
                  <a:srgbClr val="0070C0"/>
                </a:solidFill>
              </a:rPr>
              <a:t>¿Cuándo somos más creativos?</a:t>
            </a:r>
          </a:p>
          <a:p>
            <a:pPr>
              <a:buNone/>
            </a:pPr>
            <a:r>
              <a:rPr lang="es-ES" altLang="es-ES" sz="2000" b="1" dirty="0"/>
              <a:t>Las encuestas han demostrado que </a:t>
            </a:r>
            <a:r>
              <a:rPr lang="es-ES" altLang="es-ES" sz="2000" b="1" dirty="0">
                <a:solidFill>
                  <a:srgbClr val="0070C0"/>
                </a:solidFill>
              </a:rPr>
              <a:t>los niños de 0 a 4 años son muy creativos, ingeniosos e imaginativos.</a:t>
            </a:r>
          </a:p>
          <a:p>
            <a:pPr>
              <a:buNone/>
            </a:pPr>
            <a:r>
              <a:rPr lang="es-ES" altLang="es-ES" sz="2000" b="1" dirty="0"/>
              <a:t>¿Por qué desaparece esta tendencia innata?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s-ES" altLang="es-ES" sz="2000" dirty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s-ES" altLang="es-ES" sz="2000" dirty="0"/>
          </a:p>
        </p:txBody>
      </p:sp>
      <p:sp>
        <p:nvSpPr>
          <p:cNvPr id="26629" name="4 Rectángulo"/>
          <p:cNvSpPr>
            <a:spLocks noChangeArrowheads="1"/>
          </p:cNvSpPr>
          <p:nvPr/>
        </p:nvSpPr>
        <p:spPr bwMode="auto">
          <a:xfrm>
            <a:off x="6286501" y="2786064"/>
            <a:ext cx="4857751" cy="183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ES" altLang="es-ES" dirty="0">
                <a:solidFill>
                  <a:srgbClr val="404040"/>
                </a:solidFill>
                <a:latin typeface="Calibri" pitchFamily="34" charset="0"/>
              </a:rPr>
              <a:t>Tal vez nuestra tendencia imaginativa es marginada por </a:t>
            </a:r>
            <a:r>
              <a:rPr lang="es-ES" altLang="es-ES" dirty="0">
                <a:solidFill>
                  <a:srgbClr val="FF0000"/>
                </a:solidFill>
                <a:latin typeface="Calibri" pitchFamily="34" charset="0"/>
              </a:rPr>
              <a:t>la educación de nuestros padres, educadores y jefes</a:t>
            </a:r>
            <a:r>
              <a:rPr lang="es-ES" altLang="es-ES" dirty="0">
                <a:solidFill>
                  <a:srgbClr val="404040"/>
                </a:solidFill>
                <a:latin typeface="Calibri" pitchFamily="34" charset="0"/>
              </a:rPr>
              <a:t> y se impone la racionalidad y el orden.</a:t>
            </a:r>
          </a:p>
          <a:p>
            <a:pPr>
              <a:lnSpc>
                <a:spcPct val="90000"/>
              </a:lnSpc>
            </a:pPr>
            <a:endParaRPr lang="es-ES" altLang="es-ES" dirty="0">
              <a:solidFill>
                <a:srgbClr val="404040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s-ES" altLang="es-ES" dirty="0">
                <a:solidFill>
                  <a:srgbClr val="404040"/>
                </a:solidFill>
                <a:latin typeface="Calibri" pitchFamily="34" charset="0"/>
              </a:rPr>
              <a:t>Se muestra: más años de escolaridad, menos creatividad....</a:t>
            </a:r>
          </a:p>
        </p:txBody>
      </p:sp>
      <p:sp>
        <p:nvSpPr>
          <p:cNvPr id="26630" name="5 Rectángulo"/>
          <p:cNvSpPr>
            <a:spLocks noChangeArrowheads="1"/>
          </p:cNvSpPr>
          <p:nvPr/>
        </p:nvSpPr>
        <p:spPr bwMode="auto">
          <a:xfrm>
            <a:off x="4381500" y="5000626"/>
            <a:ext cx="609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s-ES" sz="1600" dirty="0">
                <a:solidFill>
                  <a:srgbClr val="000000"/>
                </a:solidFill>
                <a:latin typeface="Calibri" pitchFamily="34" charset="0"/>
              </a:rPr>
              <a:t>Los niños muy pequeños no tienen reglas o no tienen miedo de ser ridículos o estúpidos. Pueden colorear un tomate de azul o un elefante de rosa porque no tienen la tiranía del cerebro izquierdo.</a:t>
            </a:r>
          </a:p>
        </p:txBody>
      </p:sp>
      <p:pic>
        <p:nvPicPr>
          <p:cNvPr id="26631" name="Imagen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39917" y="5302250"/>
            <a:ext cx="1608667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4" descr="https://i.ytimg.com/vi/DmYa1rOzOV8/maxresdefaul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59512">
            <a:off x="1045634" y="4686300"/>
            <a:ext cx="26543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6" y="61122"/>
            <a:ext cx="12152244" cy="6796878"/>
          </a:xfrm>
          <a:prstGeom prst="rect">
            <a:avLst/>
          </a:prstGeom>
        </p:spPr>
      </p:pic>
      <p:sp>
        <p:nvSpPr>
          <p:cNvPr id="27651" name="Título 1"/>
          <p:cNvSpPr>
            <a:spLocks noGrp="1"/>
          </p:cNvSpPr>
          <p:nvPr>
            <p:ph type="title" idx="4294967295"/>
          </p:nvPr>
        </p:nvSpPr>
        <p:spPr>
          <a:xfrm>
            <a:off x="1029822" y="2037790"/>
            <a:ext cx="10077449" cy="571500"/>
          </a:xfrm>
        </p:spPr>
        <p:txBody>
          <a:bodyPr>
            <a:normAutofit fontScale="90000"/>
          </a:bodyPr>
          <a:lstStyle/>
          <a:p>
            <a:r>
              <a:rPr lang="en-US" altLang="es-ES" sz="3200" dirty="0"/>
              <a:t>1.- </a:t>
            </a:r>
            <a:r>
              <a:rPr lang="en-US" altLang="es-ES" sz="3200" dirty="0" err="1"/>
              <a:t>Creatividad</a:t>
            </a:r>
            <a:br>
              <a:rPr lang="en-US" altLang="es-ES" sz="4000" dirty="0"/>
            </a:br>
            <a:br>
              <a:rPr lang="es-ES" altLang="es-ES" sz="1000" dirty="0">
                <a:solidFill>
                  <a:srgbClr val="000000"/>
                </a:solidFill>
              </a:rPr>
            </a:br>
            <a:r>
              <a:rPr lang="es-ES" altLang="es-ES" sz="1000" dirty="0">
                <a:solidFill>
                  <a:srgbClr val="000000"/>
                </a:solidFill>
              </a:rPr>
              <a:t>     </a:t>
            </a:r>
            <a:r>
              <a:rPr lang="es-ES" altLang="es-ES" sz="2800" dirty="0">
                <a:solidFill>
                  <a:srgbClr val="000000"/>
                </a:solidFill>
              </a:rPr>
              <a:t>1.4.- ¿Es difícil ser creativo? Hay una serie de barreras y bloqueos mentales:</a:t>
            </a:r>
            <a:br>
              <a:rPr lang="es-ES" altLang="es-ES" sz="2800" b="1" dirty="0">
                <a:solidFill>
                  <a:schemeClr val="tx2"/>
                </a:solidFill>
              </a:rPr>
            </a:br>
            <a:endParaRPr lang="es-ES" altLang="es-ES" sz="28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4294967295"/>
          </p:nvPr>
        </p:nvSpPr>
        <p:spPr>
          <a:xfrm>
            <a:off x="762000" y="3071812"/>
            <a:ext cx="10763251" cy="3786188"/>
          </a:xfrm>
        </p:spPr>
        <p:txBody>
          <a:bodyPr rtlCol="0">
            <a:normAutofit lnSpcReduction="10000"/>
          </a:bodyPr>
          <a:lstStyle/>
          <a:p>
            <a:pPr marL="342000" algn="just">
              <a:spcBef>
                <a:spcPts val="200"/>
              </a:spcBef>
              <a:defRPr/>
            </a:pPr>
            <a:r>
              <a:rPr lang="es-ES" sz="2400" b="1" kern="1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Barreras de percepción: </a:t>
            </a:r>
            <a:r>
              <a:rPr lang="es-ES" sz="2400" kern="1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Cada persona ve e interpreta el mundo y la realidad de una manera subjetiva y determinada. Depende de varios factores como la educación, la personalidad, las experiencias o la influencia de otras personas.</a:t>
            </a:r>
          </a:p>
          <a:p>
            <a:pPr marL="342000" algn="just">
              <a:spcBef>
                <a:spcPts val="200"/>
              </a:spcBef>
              <a:defRPr/>
            </a:pPr>
            <a:endParaRPr lang="es-ES" sz="2400" b="1" kern="1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342000" algn="just">
              <a:spcBef>
                <a:spcPts val="200"/>
              </a:spcBef>
              <a:defRPr/>
            </a:pPr>
            <a:r>
              <a:rPr lang="es-ES" sz="2400" b="1" kern="1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Barreras emocionales: </a:t>
            </a:r>
            <a:r>
              <a:rPr lang="es-ES" sz="2400" kern="1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¿Quién nunca ha tenido miedo de ser ridículo? La desconfianza es una barrera importante, pero también está el miedo y la sospecha de lo desconocido.</a:t>
            </a:r>
          </a:p>
          <a:p>
            <a:pPr marL="342000" algn="just">
              <a:spcBef>
                <a:spcPts val="200"/>
              </a:spcBef>
              <a:defRPr/>
            </a:pPr>
            <a:endParaRPr lang="es-ES" sz="2400" b="1" kern="1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342000" algn="just">
              <a:spcBef>
                <a:spcPts val="200"/>
              </a:spcBef>
              <a:defRPr/>
            </a:pPr>
            <a:r>
              <a:rPr lang="es-ES" sz="2400" b="1" kern="1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Barreras socioculturales: </a:t>
            </a:r>
            <a:r>
              <a:rPr lang="es-ES" sz="2400" kern="1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Las imposiciones de estándares, los patrones sociales y las referencias sociales y culturales son también barreras que adquirimos desde que somos niños por el hecho de que forman parte de nuestro proceso de socialización.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1344</Words>
  <Application>Microsoft Office PowerPoint</Application>
  <PresentationFormat>Panorámica</PresentationFormat>
  <Paragraphs>125</Paragraphs>
  <Slides>18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Bebas</vt:lpstr>
      <vt:lpstr>Calibri</vt:lpstr>
      <vt:lpstr>Calibri Light</vt:lpstr>
      <vt:lpstr>Tema de Office</vt:lpstr>
      <vt:lpstr>Presentación de PowerPoint</vt:lpstr>
      <vt:lpstr>ÍNDICE </vt:lpstr>
      <vt:lpstr>Descripción de los Objetivos y Contenido </vt:lpstr>
      <vt:lpstr>Descripción del método de enseñanza</vt:lpstr>
      <vt:lpstr>Presentación de PowerPoint</vt:lpstr>
      <vt:lpstr>Presentación de PowerPoint</vt:lpstr>
      <vt:lpstr>1.- Creatividad       1.3.- Conceptos erróneos sobre la creatividad</vt:lpstr>
      <vt:lpstr>1.- Creatividad       1.4.-  Barreras creativas</vt:lpstr>
      <vt:lpstr>1.- Creatividad       1.4.- ¿Es difícil ser creativo? Hay una serie de barreras y bloqueos mentales: </vt:lpstr>
      <vt:lpstr>1.- Creatividad       1.4.- ¿Es difícil ser creativo? Hay una serie de barreras y bloqueos mentales: (II): </vt:lpstr>
      <vt:lpstr>1.- Creatividad       1.5.- ¿Cómo ser una persona creativa?   a).- Crear y vivir en entornos creativos (I):</vt:lpstr>
      <vt:lpstr>1.- Creatividad       1.5.- ¿Cómo ser una persona creativa?  a).- Crear y vivir en entornos creativos (II):</vt:lpstr>
      <vt:lpstr>1.- Creatividad       1.5.- ¿Cómo ser una persona creativa?  a).- Crear y vivir en entornos creativos (III)</vt:lpstr>
      <vt:lpstr>1.- Creatividad       1.5.- ¿Cómo ser una persona creativa?  b).- Actitud creativa:</vt:lpstr>
      <vt:lpstr>1.- Creatividad       1.5.- ¿Cómo ser una persona creativa?  c).- ¿Cuándo y dónde crear? ¿De qué manera se produce la creación?</vt:lpstr>
      <vt:lpstr>1.- Creatividad       1.5.- ¿Cómo ser una persona creativa?  c).- ¿Cuándo y dónde crear? ¿De qué manera se produce la creación?</vt:lpstr>
      <vt:lpstr>1.- Creatividad       1.6.- ¿Cómo ser una persona creativa?</vt:lpstr>
      <vt:lpstr>Referencias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Programas</dc:creator>
  <cp:lastModifiedBy>Josue Sotillo Franco</cp:lastModifiedBy>
  <cp:revision>17</cp:revision>
  <dcterms:created xsi:type="dcterms:W3CDTF">2017-02-21T07:14:20Z</dcterms:created>
  <dcterms:modified xsi:type="dcterms:W3CDTF">2019-06-25T09:43:34Z</dcterms:modified>
</cp:coreProperties>
</file>