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57" r:id="rId3"/>
    <p:sldId id="259" r:id="rId4"/>
    <p:sldId id="260" r:id="rId5"/>
    <p:sldId id="261" r:id="rId6"/>
    <p:sldId id="278" r:id="rId7"/>
    <p:sldId id="279" r:id="rId8"/>
    <p:sldId id="280" r:id="rId9"/>
    <p:sldId id="281" r:id="rId10"/>
    <p:sldId id="282" r:id="rId11"/>
    <p:sldId id="288" r:id="rId12"/>
    <p:sldId id="289" r:id="rId13"/>
    <p:sldId id="283" r:id="rId14"/>
    <p:sldId id="284" r:id="rId15"/>
    <p:sldId id="285" r:id="rId16"/>
    <p:sldId id="286" r:id="rId17"/>
    <p:sldId id="287" r:id="rId18"/>
    <p:sldId id="277" r:id="rId1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6" autoAdjust="0"/>
    <p:restoredTop sz="94660"/>
  </p:normalViewPr>
  <p:slideViewPr>
    <p:cSldViewPr snapToGrid="0">
      <p:cViewPr varScale="1">
        <p:scale>
          <a:sx n="82" d="100"/>
          <a:sy n="82" d="100"/>
        </p:scale>
        <p:origin x="108" y="7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B0FED-E177-DE48-8F97-80C7EB916AD6}" type="datetimeFigureOut">
              <a:rPr lang="es-ES_tradnl" smtClean="0"/>
              <a:pPr/>
              <a:t>14/07/2019</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C4F0F-BA00-CC4C-A384-759FEC41C431}" type="slidenum">
              <a:rPr lang="es-ES_tradnl" smtClean="0"/>
              <a:pPr/>
              <a:t>‹#›</a:t>
            </a:fld>
            <a:endParaRPr lang="es-ES_tradnl"/>
          </a:p>
        </p:txBody>
      </p:sp>
    </p:spTree>
    <p:extLst>
      <p:ext uri="{BB962C8B-B14F-4D97-AF65-F5344CB8AC3E}">
        <p14:creationId xmlns:p14="http://schemas.microsoft.com/office/powerpoint/2010/main" val="1704935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2</a:t>
            </a:fld>
            <a:endParaRPr lang="es-ES_tradnl"/>
          </a:p>
        </p:txBody>
      </p:sp>
    </p:spTree>
    <p:extLst>
      <p:ext uri="{BB962C8B-B14F-4D97-AF65-F5344CB8AC3E}">
        <p14:creationId xmlns:p14="http://schemas.microsoft.com/office/powerpoint/2010/main" val="978226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11</a:t>
            </a:fld>
            <a:endParaRPr lang="es-ES_tradnl"/>
          </a:p>
        </p:txBody>
      </p:sp>
    </p:spTree>
    <p:extLst>
      <p:ext uri="{BB962C8B-B14F-4D97-AF65-F5344CB8AC3E}">
        <p14:creationId xmlns:p14="http://schemas.microsoft.com/office/powerpoint/2010/main" val="3293108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12</a:t>
            </a:fld>
            <a:endParaRPr lang="es-ES_tradnl"/>
          </a:p>
        </p:txBody>
      </p:sp>
    </p:spTree>
    <p:extLst>
      <p:ext uri="{BB962C8B-B14F-4D97-AF65-F5344CB8AC3E}">
        <p14:creationId xmlns:p14="http://schemas.microsoft.com/office/powerpoint/2010/main" val="3438385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13</a:t>
            </a:fld>
            <a:endParaRPr lang="es-ES_tradnl"/>
          </a:p>
        </p:txBody>
      </p:sp>
    </p:spTree>
    <p:extLst>
      <p:ext uri="{BB962C8B-B14F-4D97-AF65-F5344CB8AC3E}">
        <p14:creationId xmlns:p14="http://schemas.microsoft.com/office/powerpoint/2010/main" val="1075966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14</a:t>
            </a:fld>
            <a:endParaRPr lang="es-ES_tradnl"/>
          </a:p>
        </p:txBody>
      </p:sp>
    </p:spTree>
    <p:extLst>
      <p:ext uri="{BB962C8B-B14F-4D97-AF65-F5344CB8AC3E}">
        <p14:creationId xmlns:p14="http://schemas.microsoft.com/office/powerpoint/2010/main" val="4098513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15</a:t>
            </a:fld>
            <a:endParaRPr lang="es-ES_tradnl"/>
          </a:p>
        </p:txBody>
      </p:sp>
    </p:spTree>
    <p:extLst>
      <p:ext uri="{BB962C8B-B14F-4D97-AF65-F5344CB8AC3E}">
        <p14:creationId xmlns:p14="http://schemas.microsoft.com/office/powerpoint/2010/main" val="3162219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16</a:t>
            </a:fld>
            <a:endParaRPr lang="es-ES_tradnl"/>
          </a:p>
        </p:txBody>
      </p:sp>
    </p:spTree>
    <p:extLst>
      <p:ext uri="{BB962C8B-B14F-4D97-AF65-F5344CB8AC3E}">
        <p14:creationId xmlns:p14="http://schemas.microsoft.com/office/powerpoint/2010/main" val="36915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17</a:t>
            </a:fld>
            <a:endParaRPr lang="es-ES_tradnl"/>
          </a:p>
        </p:txBody>
      </p:sp>
    </p:spTree>
    <p:extLst>
      <p:ext uri="{BB962C8B-B14F-4D97-AF65-F5344CB8AC3E}">
        <p14:creationId xmlns:p14="http://schemas.microsoft.com/office/powerpoint/2010/main" val="1063114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3</a:t>
            </a:fld>
            <a:endParaRPr lang="es-ES_tradnl"/>
          </a:p>
        </p:txBody>
      </p:sp>
    </p:spTree>
    <p:extLst>
      <p:ext uri="{BB962C8B-B14F-4D97-AF65-F5344CB8AC3E}">
        <p14:creationId xmlns:p14="http://schemas.microsoft.com/office/powerpoint/2010/main" val="978226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4</a:t>
            </a:fld>
            <a:endParaRPr lang="es-ES_tradnl"/>
          </a:p>
        </p:txBody>
      </p:sp>
    </p:spTree>
    <p:extLst>
      <p:ext uri="{BB962C8B-B14F-4D97-AF65-F5344CB8AC3E}">
        <p14:creationId xmlns:p14="http://schemas.microsoft.com/office/powerpoint/2010/main" val="978226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5</a:t>
            </a:fld>
            <a:endParaRPr lang="es-ES_tradnl"/>
          </a:p>
        </p:txBody>
      </p:sp>
    </p:spTree>
    <p:extLst>
      <p:ext uri="{BB962C8B-B14F-4D97-AF65-F5344CB8AC3E}">
        <p14:creationId xmlns:p14="http://schemas.microsoft.com/office/powerpoint/2010/main" val="978226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6</a:t>
            </a:fld>
            <a:endParaRPr lang="es-ES_tradnl"/>
          </a:p>
        </p:txBody>
      </p:sp>
    </p:spTree>
    <p:extLst>
      <p:ext uri="{BB962C8B-B14F-4D97-AF65-F5344CB8AC3E}">
        <p14:creationId xmlns:p14="http://schemas.microsoft.com/office/powerpoint/2010/main" val="3448806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7</a:t>
            </a:fld>
            <a:endParaRPr lang="es-ES_tradnl"/>
          </a:p>
        </p:txBody>
      </p:sp>
    </p:spTree>
    <p:extLst>
      <p:ext uri="{BB962C8B-B14F-4D97-AF65-F5344CB8AC3E}">
        <p14:creationId xmlns:p14="http://schemas.microsoft.com/office/powerpoint/2010/main" val="2564050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8</a:t>
            </a:fld>
            <a:endParaRPr lang="es-ES_tradnl"/>
          </a:p>
        </p:txBody>
      </p:sp>
    </p:spTree>
    <p:extLst>
      <p:ext uri="{BB962C8B-B14F-4D97-AF65-F5344CB8AC3E}">
        <p14:creationId xmlns:p14="http://schemas.microsoft.com/office/powerpoint/2010/main" val="312113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9</a:t>
            </a:fld>
            <a:endParaRPr lang="es-ES_tradnl"/>
          </a:p>
        </p:txBody>
      </p:sp>
    </p:spTree>
    <p:extLst>
      <p:ext uri="{BB962C8B-B14F-4D97-AF65-F5344CB8AC3E}">
        <p14:creationId xmlns:p14="http://schemas.microsoft.com/office/powerpoint/2010/main" val="1659607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10</a:t>
            </a:fld>
            <a:endParaRPr lang="es-ES_tradnl"/>
          </a:p>
        </p:txBody>
      </p:sp>
    </p:spTree>
    <p:extLst>
      <p:ext uri="{BB962C8B-B14F-4D97-AF65-F5344CB8AC3E}">
        <p14:creationId xmlns:p14="http://schemas.microsoft.com/office/powerpoint/2010/main" val="3932560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816AA73-FC21-4F08-B701-A595946FB800}" type="datetimeFigureOut">
              <a:rPr lang="es-ES" smtClean="0"/>
              <a:pPr/>
              <a:t>14/07/2019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314693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816AA73-FC21-4F08-B701-A595946FB800}" type="datetimeFigureOut">
              <a:rPr lang="es-ES" smtClean="0"/>
              <a:pPr/>
              <a:t>14/07/2019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279060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816AA73-FC21-4F08-B701-A595946FB800}" type="datetimeFigureOut">
              <a:rPr lang="es-ES" smtClean="0"/>
              <a:pPr/>
              <a:t>14/07/2019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297426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816AA73-FC21-4F08-B701-A595946FB800}" type="datetimeFigureOut">
              <a:rPr lang="es-ES" smtClean="0"/>
              <a:pPr/>
              <a:t>14/07/2019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180885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816AA73-FC21-4F08-B701-A595946FB800}" type="datetimeFigureOut">
              <a:rPr lang="es-ES" smtClean="0"/>
              <a:pPr/>
              <a:t>14/07/2019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376166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F816AA73-FC21-4F08-B701-A595946FB800}" type="datetimeFigureOut">
              <a:rPr lang="es-ES" smtClean="0"/>
              <a:pPr/>
              <a:t>14/07/2019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260422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F816AA73-FC21-4F08-B701-A595946FB800}" type="datetimeFigureOut">
              <a:rPr lang="es-ES" smtClean="0"/>
              <a:pPr/>
              <a:t>14/07/2019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353910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F816AA73-FC21-4F08-B701-A595946FB800}" type="datetimeFigureOut">
              <a:rPr lang="es-ES" smtClean="0"/>
              <a:pPr/>
              <a:t>14/07/2019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206718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816AA73-FC21-4F08-B701-A595946FB800}" type="datetimeFigureOut">
              <a:rPr lang="es-ES" smtClean="0"/>
              <a:pPr/>
              <a:t>14/07/2019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1222362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816AA73-FC21-4F08-B701-A595946FB800}" type="datetimeFigureOut">
              <a:rPr lang="es-ES" smtClean="0"/>
              <a:pPr/>
              <a:t>14/07/2019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423384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816AA73-FC21-4F08-B701-A595946FB800}" type="datetimeFigureOut">
              <a:rPr lang="es-ES" smtClean="0"/>
              <a:pPr/>
              <a:t>14/07/2019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3950366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AA73-FC21-4F08-B701-A595946FB800}" type="datetimeFigureOut">
              <a:rPr lang="es-ES" smtClean="0"/>
              <a:pPr/>
              <a:t>14/07/2019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5AA7B-69D7-449B-84E7-5996C97E6986}" type="slidenum">
              <a:rPr lang="es-ES" smtClean="0"/>
              <a:pPr/>
              <a:t>‹#›</a:t>
            </a:fld>
            <a:endParaRPr lang="es-ES"/>
          </a:p>
        </p:txBody>
      </p:sp>
    </p:spTree>
    <p:extLst>
      <p:ext uri="{BB962C8B-B14F-4D97-AF65-F5344CB8AC3E}">
        <p14:creationId xmlns:p14="http://schemas.microsoft.com/office/powerpoint/2010/main" val="3845228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404846" y="0"/>
            <a:ext cx="4787153" cy="6857999"/>
          </a:xfrm>
          <a:prstGeom prst="rect">
            <a:avLst/>
          </a:prstGeom>
          <a:noFill/>
          <a:ln w="9525">
            <a:noFill/>
            <a:miter lim="800000"/>
            <a:headEnd/>
            <a:tailEnd/>
          </a:ln>
        </p:spPr>
      </p:pic>
      <p:sp>
        <p:nvSpPr>
          <p:cNvPr id="3" name="2 Rectángulo"/>
          <p:cNvSpPr/>
          <p:nvPr/>
        </p:nvSpPr>
        <p:spPr>
          <a:xfrm>
            <a:off x="976869" y="1307957"/>
            <a:ext cx="2669008" cy="584775"/>
          </a:xfrm>
          <a:prstGeom prst="rect">
            <a:avLst/>
          </a:prstGeom>
        </p:spPr>
        <p:txBody>
          <a:bodyPr wrap="square">
            <a:spAutoFit/>
          </a:bodyPr>
          <a:lstStyle/>
          <a:p>
            <a:r>
              <a:rPr lang="ro-RO" altLang="es-ES" sz="3200" b="1" dirty="0" smtClean="0"/>
              <a:t>Adaptabilitate </a:t>
            </a:r>
            <a:endParaRPr lang="ro-RO" sz="3200" b="1" dirty="0"/>
          </a:p>
        </p:txBody>
      </p:sp>
      <p:sp>
        <p:nvSpPr>
          <p:cNvPr id="4" name="Título 1"/>
          <p:cNvSpPr txBox="1">
            <a:spLocks/>
          </p:cNvSpPr>
          <p:nvPr/>
        </p:nvSpPr>
        <p:spPr bwMode="auto">
          <a:xfrm>
            <a:off x="455434" y="2308586"/>
            <a:ext cx="6775169" cy="1289050"/>
          </a:xfrm>
          <a:prstGeom prst="rect">
            <a:avLst/>
          </a:prstGeom>
          <a:noFill/>
          <a:ln w="9525">
            <a:noFill/>
            <a:miter lim="800000"/>
            <a:headEnd/>
            <a:tailEnd/>
          </a:ln>
        </p:spPr>
        <p:txBody>
          <a:bodyPr anchor="ctr"/>
          <a:lstStyle/>
          <a:p>
            <a:pPr algn="ctr">
              <a:lnSpc>
                <a:spcPct val="80000"/>
              </a:lnSpc>
            </a:pPr>
            <a:r>
              <a:rPr lang="ro-RO" sz="2400" b="1" dirty="0" smtClean="0"/>
              <a:t> </a:t>
            </a:r>
            <a:r>
              <a:rPr lang="ro-RO" sz="2400" dirty="0" smtClean="0"/>
              <a:t>“Nu cea mai puternică specie supraviețuiește și nici cea mai inteligentă. Supraviețuiește cea mai adaptabilă la schimbare.” Charles Darwin</a:t>
            </a:r>
            <a:endParaRPr lang="ro-RO" sz="2400" dirty="0"/>
          </a:p>
        </p:txBody>
      </p:sp>
      <p:pic>
        <p:nvPicPr>
          <p:cNvPr id="2" name="Picture 2" descr="Image result for adapta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313" y="4013491"/>
            <a:ext cx="3933825" cy="24003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525" y="0"/>
            <a:ext cx="12261525" cy="6858000"/>
          </a:xfrm>
        </p:spPr>
      </p:pic>
      <p:sp>
        <p:nvSpPr>
          <p:cNvPr id="15" name="Título 1"/>
          <p:cNvSpPr txBox="1">
            <a:spLocks/>
          </p:cNvSpPr>
          <p:nvPr/>
        </p:nvSpPr>
        <p:spPr bwMode="auto">
          <a:xfrm>
            <a:off x="5289378" y="1323392"/>
            <a:ext cx="944405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ro-RO" altLang="es-ES" sz="3200" b="1" noProof="0" dirty="0" smtClean="0">
                <a:solidFill>
                  <a:sysClr val="windowText" lastClr="000000"/>
                </a:solidFill>
                <a:latin typeface="Calibri"/>
                <a:ea typeface="+mj-ea"/>
                <a:cs typeface="+mj-cs"/>
              </a:rPr>
              <a:t>Nu vă temeți de greșeli</a:t>
            </a:r>
            <a:endParaRPr kumimoji="0" lang="es-ES" altLang="es-ES" sz="2800" b="0" i="0" u="none" strike="noStrike" kern="1200" cap="none" spc="0" normalizeH="0" baseline="0" noProof="0" dirty="0" smtClean="0">
              <a:ln>
                <a:noFill/>
              </a:ln>
              <a:solidFill>
                <a:sysClr val="windowText" lastClr="000000"/>
              </a:solidFill>
              <a:effectLst/>
              <a:uLnTx/>
              <a:uFillTx/>
              <a:latin typeface="Calibri"/>
              <a:ea typeface="+mj-ea"/>
              <a:cs typeface="+mj-cs"/>
            </a:endParaRPr>
          </a:p>
        </p:txBody>
      </p:sp>
      <p:sp>
        <p:nvSpPr>
          <p:cNvPr id="16" name="Marcador de texto 2"/>
          <p:cNvSpPr txBox="1">
            <a:spLocks/>
          </p:cNvSpPr>
          <p:nvPr/>
        </p:nvSpPr>
        <p:spPr bwMode="auto">
          <a:xfrm>
            <a:off x="513710" y="2274369"/>
            <a:ext cx="7291822" cy="2627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Font typeface="Arial" panose="020B0604020202020204" pitchFamily="34" charset="0"/>
              <a:buChar char="•"/>
            </a:pPr>
            <a:r>
              <a:rPr lang="ro-RO" sz="2400" b="1" i="1" dirty="0" smtClean="0"/>
              <a:t>Nu vă temeți de greșeli. </a:t>
            </a:r>
            <a:r>
              <a:rPr lang="ro-RO" sz="2400" dirty="0" smtClean="0"/>
              <a:t> Greșelile sunt indicatori importanți care ne spun  când nu suntem pe drumul cel bun. Nu sunt semne care ne spun să renunțăm sau să ne întoarcem, ci mai mult să schimbăm traseul. Alegeți un traseu diferit care este neconvențional, nefolosit, cu riscuri mai mari, dar </a:t>
            </a:r>
            <a:r>
              <a:rPr lang="ro-RO" sz="2400" b="1" i="1" dirty="0" smtClean="0"/>
              <a:t>continuați să mergeți înainte..</a:t>
            </a:r>
          </a:p>
        </p:txBody>
      </p:sp>
      <p:pic>
        <p:nvPicPr>
          <p:cNvPr id="9218" name="Picture 2" descr="Image result for mistak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1237" y="4553178"/>
            <a:ext cx="3908311" cy="2188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569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525" y="0"/>
            <a:ext cx="12261525" cy="6858000"/>
          </a:xfrm>
        </p:spPr>
      </p:pic>
      <p:sp>
        <p:nvSpPr>
          <p:cNvPr id="15" name="Título 1"/>
          <p:cNvSpPr txBox="1">
            <a:spLocks/>
          </p:cNvSpPr>
          <p:nvPr/>
        </p:nvSpPr>
        <p:spPr bwMode="auto">
          <a:xfrm>
            <a:off x="5289378" y="1323392"/>
            <a:ext cx="944405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ro-RO" altLang="es-ES" sz="3200" b="1" dirty="0">
                <a:solidFill>
                  <a:sysClr val="windowText" lastClr="000000"/>
                </a:solidFill>
              </a:rPr>
              <a:t>Nu vă temeți de greșeli</a:t>
            </a:r>
            <a:endParaRPr lang="es-ES" altLang="es-ES" sz="2800" dirty="0">
              <a:solidFill>
                <a:sysClr val="windowText" lastClr="000000"/>
              </a:solidFill>
            </a:endParaRPr>
          </a:p>
        </p:txBody>
      </p:sp>
      <p:sp>
        <p:nvSpPr>
          <p:cNvPr id="16" name="Marcador de texto 2"/>
          <p:cNvSpPr txBox="1">
            <a:spLocks/>
          </p:cNvSpPr>
          <p:nvPr/>
        </p:nvSpPr>
        <p:spPr bwMode="auto">
          <a:xfrm>
            <a:off x="261917" y="2479844"/>
            <a:ext cx="11784169" cy="2627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Font typeface="Arial" panose="020B0604020202020204" pitchFamily="34" charset="0"/>
              <a:buChar char="•"/>
            </a:pPr>
            <a:r>
              <a:rPr lang="ro-RO" sz="2400" b="1" dirty="0" smtClean="0"/>
              <a:t>Atunci când refuzați să vedeți valoarea greșelilor dvs. este din cauza mândriei dvs. </a:t>
            </a:r>
            <a:r>
              <a:rPr lang="ro-RO" sz="2400" dirty="0" smtClean="0"/>
              <a:t>Încăpățânarea și mândria vor conduce doar la eșecuri care v-ar putea duce la oprirea permanentă a activității. Unul dintre cei mai importanți pași care trebuie </a:t>
            </a:r>
            <a:r>
              <a:rPr lang="ro-RO" sz="2400" dirty="0" smtClean="0"/>
              <a:t>făcu</a:t>
            </a:r>
            <a:r>
              <a:rPr lang="ro-RO" sz="2400" dirty="0" smtClean="0"/>
              <a:t>ți</a:t>
            </a:r>
            <a:r>
              <a:rPr lang="ro-RO" sz="2400" dirty="0" smtClean="0"/>
              <a:t> </a:t>
            </a:r>
            <a:r>
              <a:rPr lang="ro-RO" sz="2400" dirty="0" smtClean="0"/>
              <a:t>în afaceri este să admiteți când lucrurile nu merg. </a:t>
            </a:r>
          </a:p>
        </p:txBody>
      </p:sp>
      <p:pic>
        <p:nvPicPr>
          <p:cNvPr id="10242" name="Picture 2" descr="Image result for mistak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8684" y="4010575"/>
            <a:ext cx="3988882" cy="263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122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525" y="0"/>
            <a:ext cx="12261525" cy="6858000"/>
          </a:xfrm>
        </p:spPr>
      </p:pic>
      <p:sp>
        <p:nvSpPr>
          <p:cNvPr id="15" name="Título 1"/>
          <p:cNvSpPr txBox="1">
            <a:spLocks/>
          </p:cNvSpPr>
          <p:nvPr/>
        </p:nvSpPr>
        <p:spPr bwMode="auto">
          <a:xfrm>
            <a:off x="5289378" y="1323392"/>
            <a:ext cx="944405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ro-RO" altLang="es-ES" sz="3200" b="1" dirty="0">
                <a:solidFill>
                  <a:sysClr val="windowText" lastClr="000000"/>
                </a:solidFill>
              </a:rPr>
              <a:t>Nu vă temeți de greșeli</a:t>
            </a:r>
            <a:endParaRPr lang="es-ES" altLang="es-ES" sz="2800" dirty="0">
              <a:solidFill>
                <a:sysClr val="windowText" lastClr="000000"/>
              </a:solidFill>
            </a:endParaRPr>
          </a:p>
        </p:txBody>
      </p:sp>
      <p:sp>
        <p:nvSpPr>
          <p:cNvPr id="16" name="Marcador de texto 2"/>
          <p:cNvSpPr txBox="1">
            <a:spLocks/>
          </p:cNvSpPr>
          <p:nvPr/>
        </p:nvSpPr>
        <p:spPr bwMode="auto">
          <a:xfrm>
            <a:off x="381188" y="2420143"/>
            <a:ext cx="8325492" cy="2627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Font typeface="Arial" panose="020B0604020202020204" pitchFamily="34" charset="0"/>
              <a:buChar char="•"/>
            </a:pPr>
            <a:r>
              <a:rPr lang="ro-RO" sz="2400" b="1" i="1" dirty="0" smtClean="0"/>
              <a:t>Renunțați la mândrie, evaluați problemele și determinați ce puteți face pentru a remedia problemele.</a:t>
            </a:r>
            <a:r>
              <a:rPr lang="ro-RO" sz="2400" dirty="0" smtClean="0"/>
              <a:t> Atunci când vă acceptați greșelile și regresul cauzat de acestea, dezvoltați o altă trăsătură a antreprenorilor de succes – </a:t>
            </a:r>
            <a:r>
              <a:rPr lang="ro-RO" sz="2400" b="1" i="1" dirty="0" smtClean="0"/>
              <a:t>rezistența</a:t>
            </a:r>
            <a:r>
              <a:rPr lang="ro-RO" sz="2400" dirty="0" smtClean="0"/>
              <a:t>.</a:t>
            </a:r>
            <a:endParaRPr lang="ro-RO" sz="2400" dirty="0"/>
          </a:p>
        </p:txBody>
      </p:sp>
      <p:pic>
        <p:nvPicPr>
          <p:cNvPr id="11266" name="Picture 2" descr="Image result for mistak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870" y="3907407"/>
            <a:ext cx="4720949" cy="295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376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525" y="0"/>
            <a:ext cx="12261525" cy="6858000"/>
          </a:xfrm>
        </p:spPr>
      </p:pic>
      <p:sp>
        <p:nvSpPr>
          <p:cNvPr id="15" name="Título 1"/>
          <p:cNvSpPr txBox="1">
            <a:spLocks/>
          </p:cNvSpPr>
          <p:nvPr/>
        </p:nvSpPr>
        <p:spPr bwMode="auto">
          <a:xfrm>
            <a:off x="537074" y="1967336"/>
            <a:ext cx="944405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ro-RO" altLang="es-ES" sz="3200" b="1" dirty="0" smtClean="0">
                <a:solidFill>
                  <a:sysClr val="windowText" lastClr="000000"/>
                </a:solidFill>
                <a:latin typeface="Calibri"/>
                <a:ea typeface="+mj-ea"/>
                <a:cs typeface="+mj-cs"/>
              </a:rPr>
              <a:t>Rezistența </a:t>
            </a:r>
            <a:r>
              <a:rPr kumimoji="0" lang="ro-RO" altLang="es-ES" sz="4000" b="0" i="0" u="none" strike="noStrike" kern="1200" cap="none" spc="0" normalizeH="0" baseline="0" dirty="0" smtClean="0">
                <a:ln>
                  <a:noFill/>
                </a:ln>
                <a:solidFill>
                  <a:sysClr val="windowText" lastClr="000000"/>
                </a:solidFill>
                <a:effectLst/>
                <a:uLnTx/>
                <a:uFillTx/>
                <a:latin typeface="Calibri"/>
                <a:ea typeface="+mj-ea"/>
                <a:cs typeface="+mj-cs"/>
              </a:rPr>
              <a:t/>
            </a:r>
            <a:br>
              <a:rPr kumimoji="0" lang="ro-RO" altLang="es-ES" sz="4000" b="0" i="0" u="none" strike="noStrike" kern="1200" cap="none" spc="0" normalizeH="0" baseline="0" dirty="0" smtClean="0">
                <a:ln>
                  <a:noFill/>
                </a:ln>
                <a:solidFill>
                  <a:sysClr val="windowText" lastClr="000000"/>
                </a:solidFill>
                <a:effectLst/>
                <a:uLnTx/>
                <a:uFillTx/>
                <a:latin typeface="Calibri"/>
                <a:ea typeface="+mj-ea"/>
                <a:cs typeface="+mj-cs"/>
              </a:rPr>
            </a:br>
            <a:r>
              <a:rPr kumimoji="0" lang="ro-RO" altLang="es-ES" sz="1000" b="0" i="0" u="none" strike="noStrike" kern="1200" cap="none" spc="0" normalizeH="0" baseline="0" dirty="0" smtClean="0">
                <a:ln>
                  <a:noFill/>
                </a:ln>
                <a:solidFill>
                  <a:srgbClr val="000000"/>
                </a:solidFill>
                <a:effectLst/>
                <a:uLnTx/>
                <a:uFillTx/>
                <a:latin typeface="Calibri"/>
                <a:ea typeface="+mj-ea"/>
                <a:cs typeface="+mj-cs"/>
              </a:rPr>
              <a:t/>
            </a:r>
            <a:br>
              <a:rPr kumimoji="0" lang="ro-RO" altLang="es-ES" sz="1000" b="0" i="0" u="none" strike="noStrike" kern="1200" cap="none" spc="0" normalizeH="0" baseline="0" dirty="0" smtClean="0">
                <a:ln>
                  <a:noFill/>
                </a:ln>
                <a:solidFill>
                  <a:srgbClr val="000000"/>
                </a:solidFill>
                <a:effectLst/>
                <a:uLnTx/>
                <a:uFillTx/>
                <a:latin typeface="Calibri"/>
                <a:ea typeface="+mj-ea"/>
                <a:cs typeface="+mj-cs"/>
              </a:rPr>
            </a:br>
            <a:endParaRPr kumimoji="0" lang="ro-RO" altLang="es-ES" sz="2800" b="0" i="0" u="none" strike="noStrike" kern="1200" cap="none" spc="0" normalizeH="0" baseline="0" dirty="0" smtClean="0">
              <a:ln>
                <a:noFill/>
              </a:ln>
              <a:solidFill>
                <a:sysClr val="windowText" lastClr="000000"/>
              </a:solidFill>
              <a:effectLst/>
              <a:uLnTx/>
              <a:uFillTx/>
              <a:latin typeface="Calibri"/>
              <a:ea typeface="+mj-ea"/>
              <a:cs typeface="+mj-cs"/>
            </a:endParaRPr>
          </a:p>
        </p:txBody>
      </p:sp>
      <p:sp>
        <p:nvSpPr>
          <p:cNvPr id="16" name="Marcador de texto 2"/>
          <p:cNvSpPr txBox="1">
            <a:spLocks/>
          </p:cNvSpPr>
          <p:nvPr/>
        </p:nvSpPr>
        <p:spPr bwMode="auto">
          <a:xfrm>
            <a:off x="770990" y="2538836"/>
            <a:ext cx="10819996" cy="2627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Font typeface="Arial" panose="020B0604020202020204" pitchFamily="34" charset="0"/>
              <a:buChar char="•"/>
            </a:pPr>
            <a:r>
              <a:rPr lang="ro-RO" sz="2200" b="1" i="1" dirty="0" smtClean="0"/>
              <a:t>Rezistența nu este predată. Se construiește.</a:t>
            </a:r>
            <a:r>
              <a:rPr lang="ro-RO" sz="2200" i="1" dirty="0" smtClean="0"/>
              <a:t> </a:t>
            </a:r>
            <a:r>
              <a:rPr lang="ro-RO" sz="2200" dirty="0" smtClean="0"/>
              <a:t>Este un strat peste altul de dezamăgiri amare și de eșecuri. </a:t>
            </a:r>
            <a:r>
              <a:rPr lang="ro-RO" sz="2200" dirty="0" smtClean="0"/>
              <a:t>Este cochilia </a:t>
            </a:r>
            <a:r>
              <a:rPr lang="ro-RO" sz="2200" dirty="0" smtClean="0"/>
              <a:t>dură a rezistenței de care aveți nevoie pentru a vă ridica de fiecare dacă când vă împiedicați este un proces. Dar merită fiecare gram de suferință.</a:t>
            </a:r>
          </a:p>
          <a:p>
            <a:pPr marL="342900" indent="-342900">
              <a:buFont typeface="Arial" panose="020B0604020202020204" pitchFamily="34" charset="0"/>
              <a:buChar char="•"/>
            </a:pPr>
            <a:endParaRPr lang="ro-RO" sz="2200" dirty="0" smtClean="0"/>
          </a:p>
          <a:p>
            <a:pPr marL="342900" indent="-342900">
              <a:buFont typeface="Arial" panose="020B0604020202020204" pitchFamily="34" charset="0"/>
              <a:buChar char="•"/>
            </a:pPr>
            <a:r>
              <a:rPr lang="ro-RO" sz="2200" b="1" dirty="0" smtClean="0"/>
              <a:t>Rezistența </a:t>
            </a:r>
            <a:r>
              <a:rPr lang="ro-RO" sz="2200" dirty="0" smtClean="0"/>
              <a:t>vă ajută să depășiți momentele grele. Ciclurile afacerilor sunt exact așa, cicluri. Clienții nu plătesc la timp. Economiile se scufundă. Afacerile eșuează este noapte și nu este vina dvs. atunci când vă găsiți înconjurat de datorii și obligații pe care nu le puteți îndeplini, iar munca se oprește. De aceste momente aveți nevoie pentru a </a:t>
            </a:r>
            <a:r>
              <a:rPr lang="ro-RO" sz="2200" b="1" i="1" dirty="0" smtClean="0"/>
              <a:t> deveni creativ.</a:t>
            </a:r>
            <a:r>
              <a:rPr lang="ro-RO" sz="2200" i="1" dirty="0" smtClean="0"/>
              <a:t> </a:t>
            </a:r>
            <a:endParaRPr lang="ro-RO" sz="2200" dirty="0"/>
          </a:p>
        </p:txBody>
      </p:sp>
      <p:pic>
        <p:nvPicPr>
          <p:cNvPr id="12290" name="Picture 2" descr="Image result for resilie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0785" y="400533"/>
            <a:ext cx="3890201" cy="194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199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525" y="0"/>
            <a:ext cx="12261525" cy="6858000"/>
          </a:xfrm>
        </p:spPr>
      </p:pic>
      <p:sp>
        <p:nvSpPr>
          <p:cNvPr id="15" name="Título 1"/>
          <p:cNvSpPr txBox="1">
            <a:spLocks/>
          </p:cNvSpPr>
          <p:nvPr/>
        </p:nvSpPr>
        <p:spPr bwMode="auto">
          <a:xfrm>
            <a:off x="691620" y="2154343"/>
            <a:ext cx="944405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ro-RO" altLang="es-ES" sz="3200" b="1" dirty="0" smtClean="0">
                <a:solidFill>
                  <a:sysClr val="windowText" lastClr="000000"/>
                </a:solidFill>
                <a:latin typeface="Calibri"/>
                <a:ea typeface="+mj-ea"/>
                <a:cs typeface="+mj-cs"/>
              </a:rPr>
              <a:t>Creativitate</a:t>
            </a:r>
            <a:r>
              <a:rPr kumimoji="0" lang="ro-RO" altLang="es-ES" sz="40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ro-RO" altLang="es-ES" sz="4000" b="0"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ro-RO" altLang="es-ES" sz="1000" b="0" i="0" u="none" strike="noStrike" kern="1200" cap="none" spc="0" normalizeH="0" baseline="0" noProof="0" dirty="0" smtClean="0">
                <a:ln>
                  <a:noFill/>
                </a:ln>
                <a:solidFill>
                  <a:srgbClr val="000000"/>
                </a:solidFill>
                <a:effectLst/>
                <a:uLnTx/>
                <a:uFillTx/>
                <a:latin typeface="Calibri"/>
                <a:ea typeface="+mj-ea"/>
                <a:cs typeface="+mj-cs"/>
              </a:rPr>
              <a:t/>
            </a:r>
            <a:br>
              <a:rPr kumimoji="0" lang="ro-RO" altLang="es-ES" sz="1000" b="0" i="0" u="none" strike="noStrike" kern="1200" cap="none" spc="0" normalizeH="0" baseline="0" noProof="0" dirty="0" smtClean="0">
                <a:ln>
                  <a:noFill/>
                </a:ln>
                <a:solidFill>
                  <a:srgbClr val="000000"/>
                </a:solidFill>
                <a:effectLst/>
                <a:uLnTx/>
                <a:uFillTx/>
                <a:latin typeface="Calibri"/>
                <a:ea typeface="+mj-ea"/>
                <a:cs typeface="+mj-cs"/>
              </a:rPr>
            </a:br>
            <a:endParaRPr kumimoji="0" lang="ro-RO" altLang="es-ES" sz="2800" b="0" i="0" u="none" strike="noStrike" kern="1200" cap="none" spc="0" normalizeH="0" baseline="0" noProof="0" dirty="0" smtClean="0">
              <a:ln>
                <a:noFill/>
              </a:ln>
              <a:solidFill>
                <a:sysClr val="windowText" lastClr="000000"/>
              </a:solidFill>
              <a:effectLst/>
              <a:uLnTx/>
              <a:uFillTx/>
              <a:latin typeface="Calibri"/>
              <a:ea typeface="+mj-ea"/>
              <a:cs typeface="+mj-cs"/>
            </a:endParaRPr>
          </a:p>
        </p:txBody>
      </p:sp>
      <p:sp>
        <p:nvSpPr>
          <p:cNvPr id="16" name="Marcador de texto 2"/>
          <p:cNvSpPr txBox="1">
            <a:spLocks/>
          </p:cNvSpPr>
          <p:nvPr/>
        </p:nvSpPr>
        <p:spPr bwMode="auto">
          <a:xfrm>
            <a:off x="781773" y="3192515"/>
            <a:ext cx="10358452" cy="2627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Font typeface="Arial" panose="020B0604020202020204" pitchFamily="34" charset="0"/>
              <a:buChar char="•"/>
            </a:pPr>
            <a:r>
              <a:rPr lang="ro-RO" sz="2400" b="1" i="1" dirty="0" smtClean="0"/>
              <a:t>Lăsați creativitatea să curgă nerestricționată pe măsură ce dezvoltați idei.</a:t>
            </a:r>
            <a:r>
              <a:rPr lang="ro-RO" sz="2400" i="1" dirty="0" smtClean="0"/>
              <a:t> </a:t>
            </a:r>
            <a:r>
              <a:rPr lang="ro-RO" sz="2400" dirty="0" smtClean="0"/>
              <a:t>Încercați să nu puneți presiune pe creativitate pentru a face minuni. Creativitatea se poate disipa rapid atunci când plasați o cantitate prea mare de responsabilitate pe ea. </a:t>
            </a:r>
          </a:p>
          <a:p>
            <a:endParaRPr lang="ro-RO" sz="2400" dirty="0" smtClean="0"/>
          </a:p>
          <a:p>
            <a:pPr marL="342900" indent="-342900">
              <a:buFont typeface="Arial" panose="020B0604020202020204" pitchFamily="34" charset="0"/>
              <a:buChar char="•"/>
            </a:pPr>
            <a:r>
              <a:rPr lang="ro-RO" sz="2400" b="1" i="1" dirty="0" smtClean="0"/>
              <a:t>Fiți dispus să vă asumați riscuri imense în numele creativității dacă ați găsit un traseu care este cu adevărat convingător.</a:t>
            </a:r>
            <a:r>
              <a:rPr lang="ro-RO" sz="2400" dirty="0" smtClean="0"/>
              <a:t> S-ar putea să fie prea târziu să vă urmați propriile vise.</a:t>
            </a:r>
            <a:endParaRPr lang="ro-RO" sz="2400" dirty="0"/>
          </a:p>
        </p:txBody>
      </p:sp>
      <p:pic>
        <p:nvPicPr>
          <p:cNvPr id="13314" name="Picture 2" descr="Image result for creativ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8991" y="132503"/>
            <a:ext cx="5243835" cy="2253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098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525" y="0"/>
            <a:ext cx="12261525" cy="6858000"/>
          </a:xfrm>
        </p:spPr>
      </p:pic>
      <p:sp>
        <p:nvSpPr>
          <p:cNvPr id="15" name="Título 1"/>
          <p:cNvSpPr txBox="1">
            <a:spLocks/>
          </p:cNvSpPr>
          <p:nvPr/>
        </p:nvSpPr>
        <p:spPr bwMode="auto">
          <a:xfrm>
            <a:off x="537074" y="1967336"/>
            <a:ext cx="944405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ro-RO" altLang="es-ES" sz="3200" b="1" dirty="0" smtClean="0">
                <a:solidFill>
                  <a:sysClr val="windowText" lastClr="000000"/>
                </a:solidFill>
                <a:latin typeface="Calibri"/>
                <a:ea typeface="+mj-ea"/>
                <a:cs typeface="+mj-cs"/>
              </a:rPr>
              <a:t>Creativitate</a:t>
            </a:r>
            <a:r>
              <a:rPr kumimoji="0" lang="ro-RO" altLang="es-ES" sz="4000" b="0" i="0" u="none" strike="noStrike" kern="1200" cap="none" spc="0" normalizeH="0" baseline="0" dirty="0" smtClean="0">
                <a:ln>
                  <a:noFill/>
                </a:ln>
                <a:solidFill>
                  <a:sysClr val="windowText" lastClr="000000"/>
                </a:solidFill>
                <a:effectLst/>
                <a:uLnTx/>
                <a:uFillTx/>
                <a:latin typeface="Calibri"/>
                <a:ea typeface="+mj-ea"/>
                <a:cs typeface="+mj-cs"/>
              </a:rPr>
              <a:t/>
            </a:r>
            <a:br>
              <a:rPr kumimoji="0" lang="ro-RO" altLang="es-ES" sz="4000" b="0" i="0" u="none" strike="noStrike" kern="1200" cap="none" spc="0" normalizeH="0" baseline="0" dirty="0" smtClean="0">
                <a:ln>
                  <a:noFill/>
                </a:ln>
                <a:solidFill>
                  <a:sysClr val="windowText" lastClr="000000"/>
                </a:solidFill>
                <a:effectLst/>
                <a:uLnTx/>
                <a:uFillTx/>
                <a:latin typeface="Calibri"/>
                <a:ea typeface="+mj-ea"/>
                <a:cs typeface="+mj-cs"/>
              </a:rPr>
            </a:br>
            <a:r>
              <a:rPr kumimoji="0" lang="ro-RO" altLang="es-ES" sz="1000" b="0" i="0" u="none" strike="noStrike" kern="1200" cap="none" spc="0" normalizeH="0" baseline="0" dirty="0" smtClean="0">
                <a:ln>
                  <a:noFill/>
                </a:ln>
                <a:solidFill>
                  <a:srgbClr val="000000"/>
                </a:solidFill>
                <a:effectLst/>
                <a:uLnTx/>
                <a:uFillTx/>
                <a:latin typeface="Calibri"/>
                <a:ea typeface="+mj-ea"/>
                <a:cs typeface="+mj-cs"/>
              </a:rPr>
              <a:t/>
            </a:r>
            <a:br>
              <a:rPr kumimoji="0" lang="ro-RO" altLang="es-ES" sz="1000" b="0" i="0" u="none" strike="noStrike" kern="1200" cap="none" spc="0" normalizeH="0" baseline="0" dirty="0" smtClean="0">
                <a:ln>
                  <a:noFill/>
                </a:ln>
                <a:solidFill>
                  <a:srgbClr val="000000"/>
                </a:solidFill>
                <a:effectLst/>
                <a:uLnTx/>
                <a:uFillTx/>
                <a:latin typeface="Calibri"/>
                <a:ea typeface="+mj-ea"/>
                <a:cs typeface="+mj-cs"/>
              </a:rPr>
            </a:br>
            <a:endParaRPr kumimoji="0" lang="ro-RO" altLang="es-ES" sz="2800" b="0" i="0" u="none" strike="noStrike" kern="1200" cap="none" spc="0" normalizeH="0" baseline="0" dirty="0" smtClean="0">
              <a:ln>
                <a:noFill/>
              </a:ln>
              <a:solidFill>
                <a:sysClr val="windowText" lastClr="000000"/>
              </a:solidFill>
              <a:effectLst/>
              <a:uLnTx/>
              <a:uFillTx/>
              <a:latin typeface="Calibri"/>
              <a:ea typeface="+mj-ea"/>
              <a:cs typeface="+mj-cs"/>
            </a:endParaRPr>
          </a:p>
        </p:txBody>
      </p:sp>
      <p:sp>
        <p:nvSpPr>
          <p:cNvPr id="16" name="Marcador de texto 2"/>
          <p:cNvSpPr txBox="1">
            <a:spLocks/>
          </p:cNvSpPr>
          <p:nvPr/>
        </p:nvSpPr>
        <p:spPr bwMode="auto">
          <a:xfrm>
            <a:off x="582149" y="2572765"/>
            <a:ext cx="10712623" cy="2627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Font typeface="Arial" panose="020B0604020202020204" pitchFamily="34" charset="0"/>
              <a:buChar char="•"/>
            </a:pPr>
            <a:r>
              <a:rPr lang="ro-RO" sz="2400" dirty="0" smtClean="0"/>
              <a:t>Creativitatea este capa realizării pe care o primiți atunci când ajungeți să fiți antreprenor. Sunteți văzut ca o persoană curajoasă, independentă, inteligentă și de succes. Începeți să credeți că aveți toate aceste caracteristici.</a:t>
            </a:r>
          </a:p>
          <a:p>
            <a:endParaRPr lang="ro-RO" sz="2400" dirty="0"/>
          </a:p>
        </p:txBody>
      </p:sp>
      <p:pic>
        <p:nvPicPr>
          <p:cNvPr id="14338" name="Picture 2" descr="Image result for creativ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8756" y="3979572"/>
            <a:ext cx="5103632" cy="2655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920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525" y="0"/>
            <a:ext cx="12261525" cy="6858000"/>
          </a:xfrm>
        </p:spPr>
      </p:pic>
      <p:sp>
        <p:nvSpPr>
          <p:cNvPr id="15" name="Título 1"/>
          <p:cNvSpPr txBox="1">
            <a:spLocks/>
          </p:cNvSpPr>
          <p:nvPr/>
        </p:nvSpPr>
        <p:spPr bwMode="auto">
          <a:xfrm>
            <a:off x="537074" y="1967336"/>
            <a:ext cx="944405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ro-RO" altLang="es-ES" sz="3200" b="1" dirty="0" smtClean="0">
                <a:solidFill>
                  <a:sysClr val="windowText" lastClr="000000"/>
                </a:solidFill>
                <a:latin typeface="Calibri"/>
                <a:ea typeface="+mj-ea"/>
                <a:cs typeface="+mj-cs"/>
              </a:rPr>
              <a:t>Rezumat</a:t>
            </a:r>
            <a:r>
              <a:rPr kumimoji="0" lang="ro-RO" altLang="es-ES" sz="4000" b="0" i="0" u="none" strike="noStrike" kern="1200" cap="none" spc="0" normalizeH="0" baseline="0" dirty="0" smtClean="0">
                <a:ln>
                  <a:noFill/>
                </a:ln>
                <a:solidFill>
                  <a:sysClr val="windowText" lastClr="000000"/>
                </a:solidFill>
                <a:effectLst/>
                <a:uLnTx/>
                <a:uFillTx/>
                <a:latin typeface="Calibri"/>
                <a:ea typeface="+mj-ea"/>
                <a:cs typeface="+mj-cs"/>
              </a:rPr>
              <a:t/>
            </a:r>
            <a:br>
              <a:rPr kumimoji="0" lang="ro-RO" altLang="es-ES" sz="4000" b="0" i="0" u="none" strike="noStrike" kern="1200" cap="none" spc="0" normalizeH="0" baseline="0" dirty="0" smtClean="0">
                <a:ln>
                  <a:noFill/>
                </a:ln>
                <a:solidFill>
                  <a:sysClr val="windowText" lastClr="000000"/>
                </a:solidFill>
                <a:effectLst/>
                <a:uLnTx/>
                <a:uFillTx/>
                <a:latin typeface="Calibri"/>
                <a:ea typeface="+mj-ea"/>
                <a:cs typeface="+mj-cs"/>
              </a:rPr>
            </a:br>
            <a:r>
              <a:rPr kumimoji="0" lang="ro-RO" altLang="es-ES" sz="1000" b="0" i="0" u="none" strike="noStrike" kern="1200" cap="none" spc="0" normalizeH="0" baseline="0" dirty="0" smtClean="0">
                <a:ln>
                  <a:noFill/>
                </a:ln>
                <a:solidFill>
                  <a:srgbClr val="000000"/>
                </a:solidFill>
                <a:effectLst/>
                <a:uLnTx/>
                <a:uFillTx/>
                <a:latin typeface="Calibri"/>
                <a:ea typeface="+mj-ea"/>
                <a:cs typeface="+mj-cs"/>
              </a:rPr>
              <a:t/>
            </a:r>
            <a:br>
              <a:rPr kumimoji="0" lang="ro-RO" altLang="es-ES" sz="1000" b="0" i="0" u="none" strike="noStrike" kern="1200" cap="none" spc="0" normalizeH="0" baseline="0" dirty="0" smtClean="0">
                <a:ln>
                  <a:noFill/>
                </a:ln>
                <a:solidFill>
                  <a:srgbClr val="000000"/>
                </a:solidFill>
                <a:effectLst/>
                <a:uLnTx/>
                <a:uFillTx/>
                <a:latin typeface="Calibri"/>
                <a:ea typeface="+mj-ea"/>
                <a:cs typeface="+mj-cs"/>
              </a:rPr>
            </a:br>
            <a:endParaRPr kumimoji="0" lang="ro-RO" altLang="es-ES" sz="2800" b="0" i="0" u="none" strike="noStrike" kern="1200" cap="none" spc="0" normalizeH="0" baseline="0" dirty="0" smtClean="0">
              <a:ln>
                <a:noFill/>
              </a:ln>
              <a:solidFill>
                <a:sysClr val="windowText" lastClr="000000"/>
              </a:solidFill>
              <a:effectLst/>
              <a:uLnTx/>
              <a:uFillTx/>
              <a:latin typeface="Calibri"/>
              <a:ea typeface="+mj-ea"/>
              <a:cs typeface="+mj-cs"/>
            </a:endParaRPr>
          </a:p>
        </p:txBody>
      </p:sp>
      <p:sp>
        <p:nvSpPr>
          <p:cNvPr id="16" name="Marcador de texto 2"/>
          <p:cNvSpPr txBox="1">
            <a:spLocks/>
          </p:cNvSpPr>
          <p:nvPr/>
        </p:nvSpPr>
        <p:spPr bwMode="auto">
          <a:xfrm>
            <a:off x="537074" y="2744898"/>
            <a:ext cx="10950881" cy="2627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Font typeface="Arial" panose="020B0604020202020204" pitchFamily="34" charset="0"/>
              <a:buChar char="•"/>
            </a:pPr>
            <a:r>
              <a:rPr lang="ro-RO" sz="2400" dirty="0" smtClean="0"/>
              <a:t>Dacă încă vă luptați să vă găsiți propriul drum, gândiți-vă din nou la cum ați </a:t>
            </a:r>
            <a:r>
              <a:rPr lang="ro-RO" sz="2400" dirty="0" smtClean="0"/>
              <a:t>putea </a:t>
            </a:r>
            <a:r>
              <a:rPr lang="ro-RO" sz="2400" dirty="0" smtClean="0"/>
              <a:t>aplica unele dintre aceste puncte :</a:t>
            </a:r>
          </a:p>
          <a:p>
            <a:endParaRPr lang="ro-RO" sz="2400" dirty="0" smtClean="0"/>
          </a:p>
          <a:p>
            <a:pPr lvl="0"/>
            <a:r>
              <a:rPr lang="ro-RO" sz="2400" b="1" dirty="0" smtClean="0"/>
              <a:t>-Dezvoltarea unui grad de flexibilitate.</a:t>
            </a:r>
            <a:endParaRPr lang="ro-RO" sz="2400" dirty="0" smtClean="0"/>
          </a:p>
          <a:p>
            <a:pPr lvl="0" algn="just"/>
            <a:r>
              <a:rPr lang="ro-RO" sz="2400" b="1" dirty="0" smtClean="0"/>
              <a:t>-Învățarea din propriile greșeli.</a:t>
            </a:r>
            <a:endParaRPr lang="ro-RO" sz="2400" dirty="0" smtClean="0"/>
          </a:p>
          <a:p>
            <a:pPr lvl="0" algn="just"/>
            <a:r>
              <a:rPr lang="ro-RO" sz="2400" b="1" dirty="0" smtClean="0"/>
              <a:t>-Construirea rezistenței.</a:t>
            </a:r>
            <a:endParaRPr lang="ro-RO" sz="2400" dirty="0" smtClean="0"/>
          </a:p>
          <a:p>
            <a:pPr lvl="0" algn="just"/>
            <a:r>
              <a:rPr lang="ro-RO" sz="2400" b="1" dirty="0" smtClean="0"/>
              <a:t>-Identificarea modurilor creative de a face propria experiență ca antreprenor o reflecție adevărată a capacității dvs. de a vă adapta și de a reuși.</a:t>
            </a:r>
          </a:p>
          <a:p>
            <a:pPr lvl="0"/>
            <a:endParaRPr lang="ro-RO" sz="2400" dirty="0"/>
          </a:p>
        </p:txBody>
      </p:sp>
      <p:pic>
        <p:nvPicPr>
          <p:cNvPr id="15362" name="Picture 2" descr="Image result for summa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1944" y="495830"/>
            <a:ext cx="4086011" cy="2043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148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525" y="0"/>
            <a:ext cx="12261525" cy="6858000"/>
          </a:xfrm>
        </p:spPr>
      </p:pic>
      <p:sp>
        <p:nvSpPr>
          <p:cNvPr id="15" name="Título 1"/>
          <p:cNvSpPr txBox="1">
            <a:spLocks/>
          </p:cNvSpPr>
          <p:nvPr/>
        </p:nvSpPr>
        <p:spPr bwMode="auto">
          <a:xfrm>
            <a:off x="537074" y="1967336"/>
            <a:ext cx="944405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ro-RO" altLang="es-ES" sz="3200" b="1" dirty="0" smtClean="0">
                <a:solidFill>
                  <a:sysClr val="windowText" lastClr="000000"/>
                </a:solidFill>
                <a:latin typeface="Calibri"/>
                <a:ea typeface="+mj-ea"/>
                <a:cs typeface="+mj-cs"/>
              </a:rPr>
              <a:t>A avea succes</a:t>
            </a:r>
            <a:r>
              <a:rPr kumimoji="0" lang="en-US" altLang="es-ES" sz="40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altLang="es-ES" sz="4000" b="0"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s-ES" altLang="es-ES" sz="1000" b="0" i="0" u="none" strike="noStrike" kern="1200" cap="none" spc="0" normalizeH="0" baseline="0" noProof="0" dirty="0" smtClean="0">
                <a:ln>
                  <a:noFill/>
                </a:ln>
                <a:solidFill>
                  <a:srgbClr val="000000"/>
                </a:solidFill>
                <a:effectLst/>
                <a:uLnTx/>
                <a:uFillTx/>
                <a:latin typeface="Calibri"/>
                <a:ea typeface="+mj-ea"/>
                <a:cs typeface="+mj-cs"/>
              </a:rPr>
              <a:t/>
            </a:r>
            <a:br>
              <a:rPr kumimoji="0" lang="es-ES" altLang="es-ES" sz="1000" b="0" i="0" u="none" strike="noStrike" kern="1200" cap="none" spc="0" normalizeH="0" baseline="0" noProof="0" dirty="0" smtClean="0">
                <a:ln>
                  <a:noFill/>
                </a:ln>
                <a:solidFill>
                  <a:srgbClr val="000000"/>
                </a:solidFill>
                <a:effectLst/>
                <a:uLnTx/>
                <a:uFillTx/>
                <a:latin typeface="Calibri"/>
                <a:ea typeface="+mj-ea"/>
                <a:cs typeface="+mj-cs"/>
              </a:rPr>
            </a:br>
            <a:endParaRPr kumimoji="0" lang="es-ES" altLang="es-ES" sz="2800" b="0" i="0" u="none" strike="noStrike" kern="1200" cap="none" spc="0" normalizeH="0" baseline="0" noProof="0" dirty="0" smtClean="0">
              <a:ln>
                <a:noFill/>
              </a:ln>
              <a:solidFill>
                <a:sysClr val="windowText" lastClr="000000"/>
              </a:solidFill>
              <a:effectLst/>
              <a:uLnTx/>
              <a:uFillTx/>
              <a:latin typeface="Calibri"/>
              <a:ea typeface="+mj-ea"/>
              <a:cs typeface="+mj-cs"/>
            </a:endParaRPr>
          </a:p>
        </p:txBody>
      </p:sp>
      <p:sp>
        <p:nvSpPr>
          <p:cNvPr id="16" name="Marcador de texto 2"/>
          <p:cNvSpPr txBox="1">
            <a:spLocks/>
          </p:cNvSpPr>
          <p:nvPr/>
        </p:nvSpPr>
        <p:spPr bwMode="auto">
          <a:xfrm>
            <a:off x="537074" y="2744898"/>
            <a:ext cx="10950881" cy="2627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ro-RO" sz="2400" dirty="0" smtClean="0"/>
          </a:p>
          <a:p>
            <a:r>
              <a:rPr lang="ro-RO" sz="2400" dirty="0" smtClean="0"/>
              <a:t>Atunci când puteți spune că ați atins toate aceste puncte, puteți spune că ați devenit adaptabil </a:t>
            </a:r>
            <a:r>
              <a:rPr lang="ro-RO" sz="2400" b="1" dirty="0" smtClean="0"/>
              <a:t>și dacă sunteți adaptabil, aveți o șansă mult mai mare de a avea succes.</a:t>
            </a:r>
            <a:endParaRPr lang="ro-RO" sz="2400" b="1" dirty="0"/>
          </a:p>
        </p:txBody>
      </p:sp>
      <p:pic>
        <p:nvPicPr>
          <p:cNvPr id="16386" name="Picture 2" descr="Image result for succ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8514" y="3930933"/>
            <a:ext cx="3925060" cy="2703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667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39939" name="Título 1"/>
          <p:cNvSpPr>
            <a:spLocks noGrp="1"/>
          </p:cNvSpPr>
          <p:nvPr>
            <p:ph type="title" idx="4294967295"/>
          </p:nvPr>
        </p:nvSpPr>
        <p:spPr>
          <a:xfrm>
            <a:off x="1047752" y="1571625"/>
            <a:ext cx="10077449" cy="844550"/>
          </a:xfrm>
        </p:spPr>
        <p:txBody>
          <a:bodyPr/>
          <a:lstStyle/>
          <a:p>
            <a:pPr eaLnBrk="1" hangingPunct="1"/>
            <a:r>
              <a:rPr lang="ro-RO" altLang="es-ES" sz="4000" b="1" dirty="0" smtClean="0"/>
              <a:t>Bibliografie</a:t>
            </a:r>
            <a:endParaRPr lang="es-ES" altLang="es-ES" sz="4000" b="1" dirty="0" smtClean="0"/>
          </a:p>
        </p:txBody>
      </p:sp>
      <p:sp>
        <p:nvSpPr>
          <p:cNvPr id="39940" name="Marcador de texto 2"/>
          <p:cNvSpPr>
            <a:spLocks noGrp="1"/>
          </p:cNvSpPr>
          <p:nvPr>
            <p:ph type="body" sz="half" idx="4294967295"/>
          </p:nvPr>
        </p:nvSpPr>
        <p:spPr>
          <a:xfrm>
            <a:off x="833718" y="2814918"/>
            <a:ext cx="10210800" cy="2599763"/>
          </a:xfrm>
        </p:spPr>
        <p:txBody>
          <a:bodyPr>
            <a:normAutofit lnSpcReduction="10000"/>
          </a:bodyPr>
          <a:lstStyle/>
          <a:p>
            <a:r>
              <a:rPr lang="en-GB" cap="all" dirty="0"/>
              <a:t>ADAPTABILITY – WHY SOME ENTREPRENEURS STRUGGLE WHILE OTHERS FLY </a:t>
            </a:r>
            <a:r>
              <a:rPr lang="en-GB" cap="all" dirty="0" smtClean="0"/>
              <a:t>BY - Cheryl </a:t>
            </a:r>
            <a:r>
              <a:rPr lang="en-GB" cap="all" dirty="0" err="1" smtClean="0"/>
              <a:t>Bezuidenhout</a:t>
            </a:r>
            <a:endParaRPr lang="en-GB" cap="all" dirty="0" smtClean="0"/>
          </a:p>
          <a:p>
            <a:r>
              <a:rPr lang="en-GB" cap="all" dirty="0"/>
              <a:t>Success Is the Biggest Benefit of Being Adaptable - AJ </a:t>
            </a:r>
            <a:r>
              <a:rPr lang="en-GB" cap="all" dirty="0" smtClean="0"/>
              <a:t>Agrawal</a:t>
            </a:r>
          </a:p>
          <a:p>
            <a:r>
              <a:rPr lang="en-GB" cap="all" dirty="0"/>
              <a:t>14 Signs Of An Adaptable Person - Jeff Boss</a:t>
            </a:r>
            <a:br>
              <a:rPr lang="en-GB" cap="all" dirty="0"/>
            </a:br>
            <a:endParaRPr lang="en-GB" cap="all" dirty="0"/>
          </a:p>
          <a:p>
            <a:endParaRPr lang="en-GB" cap="all" dirty="0"/>
          </a:p>
          <a:p>
            <a:endParaRPr lang="en-GB" cap="all" dirty="0"/>
          </a:p>
          <a:p>
            <a:endParaRPr lang="en-US" altLang="es-ES" cap="all" dirty="0"/>
          </a:p>
        </p:txBody>
      </p:sp>
      <p:pic>
        <p:nvPicPr>
          <p:cNvPr id="17410" name="Picture 2" descr="Image result for referen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1719" y="88309"/>
            <a:ext cx="3603939" cy="26994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756" y="61122"/>
            <a:ext cx="12152244" cy="6796878"/>
          </a:xfrm>
        </p:spPr>
      </p:pic>
      <p:sp>
        <p:nvSpPr>
          <p:cNvPr id="2" name="Título 1"/>
          <p:cNvSpPr>
            <a:spLocks noGrp="1"/>
          </p:cNvSpPr>
          <p:nvPr>
            <p:ph type="title"/>
          </p:nvPr>
        </p:nvSpPr>
        <p:spPr>
          <a:xfrm>
            <a:off x="1416424" y="1518064"/>
            <a:ext cx="9917498" cy="1325563"/>
          </a:xfrm>
        </p:spPr>
        <p:txBody>
          <a:bodyPr>
            <a:normAutofit/>
          </a:bodyPr>
          <a:lstStyle/>
          <a:p>
            <a:r>
              <a:rPr lang="ro-RO" altLang="es-ES" dirty="0" smtClean="0"/>
              <a:t>Cuprins</a:t>
            </a:r>
            <a:endParaRPr lang="es-ES" altLang="es-ES" dirty="0"/>
          </a:p>
        </p:txBody>
      </p:sp>
      <p:sp>
        <p:nvSpPr>
          <p:cNvPr id="5" name="Título 1"/>
          <p:cNvSpPr txBox="1">
            <a:spLocks/>
          </p:cNvSpPr>
          <p:nvPr/>
        </p:nvSpPr>
        <p:spPr>
          <a:xfrm>
            <a:off x="2324755" y="2762905"/>
            <a:ext cx="7823292" cy="308927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o-RO" altLang="es-ES" sz="2400" b="0" i="0" u="none" strike="noStrike" kern="1200" cap="none" spc="0" normalizeH="0" baseline="0" dirty="0" smtClean="0">
                <a:ln>
                  <a:noFill/>
                </a:ln>
                <a:solidFill>
                  <a:schemeClr val="tx1"/>
                </a:solidFill>
                <a:effectLst/>
                <a:uLnTx/>
                <a:uFillTx/>
                <a:latin typeface="+mj-lt"/>
                <a:ea typeface="+mj-ea"/>
                <a:cs typeface="+mj-cs"/>
              </a:rPr>
              <a:t/>
            </a:r>
            <a:br>
              <a:rPr kumimoji="0" lang="ro-RO" altLang="es-ES" sz="2400" b="0" i="0" u="none" strike="noStrike" kern="1200" cap="none" spc="0" normalizeH="0" baseline="0" dirty="0" smtClean="0">
                <a:ln>
                  <a:noFill/>
                </a:ln>
                <a:solidFill>
                  <a:schemeClr val="tx1"/>
                </a:solidFill>
                <a:effectLst/>
                <a:uLnTx/>
                <a:uFillTx/>
                <a:latin typeface="+mj-lt"/>
                <a:ea typeface="+mj-ea"/>
                <a:cs typeface="+mj-cs"/>
              </a:rPr>
            </a:br>
            <a:r>
              <a:rPr lang="ro-RO" altLang="es-ES" sz="2400" dirty="0" smtClean="0">
                <a:solidFill>
                  <a:schemeClr val="accent5">
                    <a:lumMod val="50000"/>
                  </a:schemeClr>
                </a:solidFill>
                <a:latin typeface="+mj-lt"/>
                <a:ea typeface="+mj-ea"/>
                <a:cs typeface="+mj-cs"/>
              </a:rPr>
              <a:t>-</a:t>
            </a:r>
            <a:r>
              <a:rPr lang="ro-RO" altLang="es-ES" sz="2400" dirty="0" smtClean="0">
                <a:solidFill>
                  <a:schemeClr val="accent5">
                    <a:lumMod val="50000"/>
                  </a:schemeClr>
                </a:solidFill>
                <a:latin typeface="Bebas" charset="0"/>
                <a:ea typeface="Bebas" charset="0"/>
                <a:cs typeface="Bebas" charset="0"/>
              </a:rPr>
              <a:t>Descrierea obiectivelor</a:t>
            </a:r>
          </a:p>
          <a:p>
            <a:pPr marL="0" marR="0" lvl="0" indent="0" algn="l" defTabSz="914400" rtl="0" eaLnBrk="1" fontAlgn="auto" latinLnBrk="0" hangingPunct="1">
              <a:lnSpc>
                <a:spcPct val="90000"/>
              </a:lnSpc>
              <a:spcBef>
                <a:spcPct val="0"/>
              </a:spcBef>
              <a:spcAft>
                <a:spcPts val="0"/>
              </a:spcAft>
              <a:buClrTx/>
              <a:buSzTx/>
              <a:buFontTx/>
              <a:buNone/>
              <a:tabLst/>
              <a:defRPr/>
            </a:pPr>
            <a:r>
              <a:rPr lang="ro-RO" altLang="es-ES" sz="2400" dirty="0" smtClean="0">
                <a:solidFill>
                  <a:schemeClr val="accent5">
                    <a:lumMod val="50000"/>
                  </a:schemeClr>
                </a:solidFill>
                <a:latin typeface="Bebas" charset="0"/>
                <a:ea typeface="Bebas" charset="0"/>
                <a:cs typeface="Bebas" charset="0"/>
              </a:rPr>
              <a:t>-Descrierea metodei de predare</a:t>
            </a:r>
          </a:p>
          <a:p>
            <a:pPr marL="0" marR="0" lvl="0" indent="0" algn="l" defTabSz="914400" rtl="0" eaLnBrk="1" fontAlgn="auto" latinLnBrk="0" hangingPunct="1">
              <a:lnSpc>
                <a:spcPct val="90000"/>
              </a:lnSpc>
              <a:spcBef>
                <a:spcPct val="0"/>
              </a:spcBef>
              <a:spcAft>
                <a:spcPts val="0"/>
              </a:spcAft>
              <a:buClrTx/>
              <a:buSzTx/>
              <a:buFontTx/>
              <a:buNone/>
              <a:tabLst/>
              <a:defRPr/>
            </a:pPr>
            <a:r>
              <a:rPr lang="ro-RO" altLang="es-ES" sz="2400" dirty="0" smtClean="0">
                <a:solidFill>
                  <a:schemeClr val="accent5">
                    <a:lumMod val="50000"/>
                  </a:schemeClr>
                </a:solidFill>
                <a:latin typeface="Bebas" charset="0"/>
                <a:ea typeface="Bebas" charset="0"/>
                <a:cs typeface="Bebas" charset="0"/>
              </a:rPr>
              <a:t>-Ce este adaptabilitatea?</a:t>
            </a:r>
            <a:br>
              <a:rPr lang="ro-RO" altLang="es-ES" sz="2400" dirty="0" smtClean="0">
                <a:solidFill>
                  <a:schemeClr val="accent5">
                    <a:lumMod val="50000"/>
                  </a:schemeClr>
                </a:solidFill>
                <a:latin typeface="Bebas" charset="0"/>
                <a:ea typeface="Bebas" charset="0"/>
                <a:cs typeface="Bebas" charset="0"/>
              </a:rPr>
            </a:br>
            <a:r>
              <a:rPr lang="ro-RO" altLang="es-ES" sz="2400" dirty="0" smtClean="0">
                <a:solidFill>
                  <a:schemeClr val="accent5">
                    <a:lumMod val="50000"/>
                  </a:schemeClr>
                </a:solidFill>
                <a:latin typeface="Bebas" charset="0"/>
                <a:ea typeface="Bebas" charset="0"/>
                <a:cs typeface="Bebas" charset="0"/>
              </a:rPr>
              <a:t>-Flexibilitatea</a:t>
            </a:r>
            <a:br>
              <a:rPr lang="ro-RO" altLang="es-ES" sz="2400" dirty="0" smtClean="0">
                <a:solidFill>
                  <a:schemeClr val="accent5">
                    <a:lumMod val="50000"/>
                  </a:schemeClr>
                </a:solidFill>
                <a:latin typeface="Bebas" charset="0"/>
                <a:ea typeface="Bebas" charset="0"/>
                <a:cs typeface="Bebas" charset="0"/>
              </a:rPr>
            </a:br>
            <a:r>
              <a:rPr lang="ro-RO" altLang="es-ES" sz="2400" dirty="0" smtClean="0">
                <a:solidFill>
                  <a:schemeClr val="accent5">
                    <a:lumMod val="50000"/>
                  </a:schemeClr>
                </a:solidFill>
                <a:latin typeface="Bebas" charset="0"/>
                <a:ea typeface="Bebas" charset="0"/>
                <a:cs typeface="Bebas" charset="0"/>
              </a:rPr>
              <a:t>-Greșeli</a:t>
            </a:r>
            <a:br>
              <a:rPr lang="ro-RO" altLang="es-ES" sz="2400" dirty="0" smtClean="0">
                <a:solidFill>
                  <a:schemeClr val="accent5">
                    <a:lumMod val="50000"/>
                  </a:schemeClr>
                </a:solidFill>
                <a:latin typeface="Bebas" charset="0"/>
                <a:ea typeface="Bebas" charset="0"/>
                <a:cs typeface="Bebas" charset="0"/>
              </a:rPr>
            </a:br>
            <a:r>
              <a:rPr lang="ro-RO" altLang="es-ES" sz="2400" dirty="0" smtClean="0">
                <a:solidFill>
                  <a:schemeClr val="accent5">
                    <a:lumMod val="50000"/>
                  </a:schemeClr>
                </a:solidFill>
                <a:latin typeface="Bebas" charset="0"/>
                <a:ea typeface="Bebas" charset="0"/>
                <a:cs typeface="Bebas" charset="0"/>
              </a:rPr>
              <a:t>-Rezistență</a:t>
            </a:r>
            <a:br>
              <a:rPr lang="ro-RO" altLang="es-ES" sz="2400" dirty="0" smtClean="0">
                <a:solidFill>
                  <a:schemeClr val="accent5">
                    <a:lumMod val="50000"/>
                  </a:schemeClr>
                </a:solidFill>
                <a:latin typeface="Bebas" charset="0"/>
                <a:ea typeface="Bebas" charset="0"/>
                <a:cs typeface="Bebas" charset="0"/>
              </a:rPr>
            </a:br>
            <a:r>
              <a:rPr lang="ro-RO" altLang="es-ES" sz="2400" dirty="0" smtClean="0">
                <a:solidFill>
                  <a:schemeClr val="accent5">
                    <a:lumMod val="50000"/>
                  </a:schemeClr>
                </a:solidFill>
                <a:latin typeface="Bebas" charset="0"/>
                <a:ea typeface="Bebas" charset="0"/>
                <a:cs typeface="Bebas" charset="0"/>
              </a:rPr>
              <a:t>-Creativitate</a:t>
            </a:r>
            <a:br>
              <a:rPr lang="ro-RO" altLang="es-ES" sz="2400" dirty="0" smtClean="0">
                <a:solidFill>
                  <a:schemeClr val="accent5">
                    <a:lumMod val="50000"/>
                  </a:schemeClr>
                </a:solidFill>
                <a:latin typeface="Bebas" charset="0"/>
                <a:ea typeface="Bebas" charset="0"/>
                <a:cs typeface="Bebas" charset="0"/>
              </a:rPr>
            </a:br>
            <a:r>
              <a:rPr lang="ro-RO" altLang="es-ES" sz="2400" dirty="0" smtClean="0">
                <a:solidFill>
                  <a:schemeClr val="accent5">
                    <a:lumMod val="50000"/>
                  </a:schemeClr>
                </a:solidFill>
                <a:latin typeface="Bebas" charset="0"/>
                <a:ea typeface="Bebas" charset="0"/>
                <a:cs typeface="Bebas" charset="0"/>
              </a:rPr>
              <a:t>-Rezumat</a:t>
            </a:r>
            <a:br>
              <a:rPr lang="ro-RO" altLang="es-ES" sz="2400" dirty="0" smtClean="0">
                <a:solidFill>
                  <a:schemeClr val="accent5">
                    <a:lumMod val="50000"/>
                  </a:schemeClr>
                </a:solidFill>
                <a:latin typeface="Bebas" charset="0"/>
                <a:ea typeface="Bebas" charset="0"/>
                <a:cs typeface="Bebas" charset="0"/>
              </a:rPr>
            </a:br>
            <a:r>
              <a:rPr lang="ro-RO" altLang="es-ES" sz="2400" dirty="0" smtClean="0">
                <a:solidFill>
                  <a:schemeClr val="accent5">
                    <a:lumMod val="50000"/>
                  </a:schemeClr>
                </a:solidFill>
                <a:latin typeface="Bebas" charset="0"/>
                <a:ea typeface="Bebas" charset="0"/>
                <a:cs typeface="Bebas" charset="0"/>
              </a:rPr>
              <a:t>-Bibliografie</a:t>
            </a:r>
            <a:r>
              <a:rPr lang="ro-RO" altLang="es-ES" sz="2400" dirty="0" smtClean="0">
                <a:solidFill>
                  <a:srgbClr val="0070C0"/>
                </a:solidFill>
                <a:latin typeface="Bebas" charset="0"/>
                <a:ea typeface="Bebas" charset="0"/>
                <a:cs typeface="Bebas" charset="0"/>
              </a:rPr>
              <a:t/>
            </a:r>
            <a:br>
              <a:rPr lang="ro-RO" altLang="es-ES" sz="2400" dirty="0" smtClean="0">
                <a:solidFill>
                  <a:srgbClr val="0070C0"/>
                </a:solidFill>
                <a:latin typeface="Bebas" charset="0"/>
                <a:ea typeface="Bebas" charset="0"/>
                <a:cs typeface="Bebas" charset="0"/>
              </a:rPr>
            </a:br>
            <a:r>
              <a:rPr kumimoji="0" lang="ro-RO" altLang="es-ES" sz="2400" b="0" i="0" u="none" strike="noStrike" kern="1200" cap="none" spc="0" normalizeH="0" baseline="0" dirty="0" smtClean="0">
                <a:ln>
                  <a:noFill/>
                </a:ln>
                <a:solidFill>
                  <a:schemeClr val="tx1"/>
                </a:solidFill>
                <a:effectLst/>
                <a:uLnTx/>
                <a:uFillTx/>
                <a:latin typeface="+mj-lt"/>
                <a:ea typeface="+mj-ea"/>
                <a:cs typeface="+mj-cs"/>
              </a:rPr>
              <a:t/>
            </a:r>
            <a:br>
              <a:rPr kumimoji="0" lang="ro-RO" altLang="es-ES" sz="2400" b="0" i="0" u="none" strike="noStrike" kern="1200" cap="none" spc="0" normalizeH="0" baseline="0" dirty="0" smtClean="0">
                <a:ln>
                  <a:noFill/>
                </a:ln>
                <a:solidFill>
                  <a:schemeClr val="tx1"/>
                </a:solidFill>
                <a:effectLst/>
                <a:uLnTx/>
                <a:uFillTx/>
                <a:latin typeface="+mj-lt"/>
                <a:ea typeface="+mj-ea"/>
                <a:cs typeface="+mj-cs"/>
              </a:rPr>
            </a:br>
            <a:endParaRPr kumimoji="0" lang="ro-RO" altLang="es-ES" sz="2400" b="0" i="0" u="none" strike="noStrike" kern="1200" cap="none" spc="0" normalizeH="0" baseline="0" dirty="0" smtClean="0">
              <a:ln>
                <a:noFill/>
              </a:ln>
              <a:solidFill>
                <a:schemeClr val="tx1"/>
              </a:solidFill>
              <a:effectLst/>
              <a:uLnTx/>
              <a:uFillTx/>
              <a:latin typeface="+mj-lt"/>
              <a:ea typeface="+mj-ea"/>
              <a:cs typeface="+mj-cs"/>
            </a:endParaRPr>
          </a:p>
        </p:txBody>
      </p:sp>
      <p:pic>
        <p:nvPicPr>
          <p:cNvPr id="2050" name="Picture 2" descr="Image result for adaptabi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347" y="2614411"/>
            <a:ext cx="4938746" cy="308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898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756" y="61122"/>
            <a:ext cx="12152244" cy="6796878"/>
          </a:xfrm>
        </p:spPr>
      </p:pic>
      <p:sp>
        <p:nvSpPr>
          <p:cNvPr id="2" name="Título 1"/>
          <p:cNvSpPr>
            <a:spLocks noGrp="1"/>
          </p:cNvSpPr>
          <p:nvPr>
            <p:ph type="title"/>
          </p:nvPr>
        </p:nvSpPr>
        <p:spPr>
          <a:xfrm>
            <a:off x="1416424" y="1518064"/>
            <a:ext cx="9917498" cy="1325563"/>
          </a:xfrm>
        </p:spPr>
        <p:txBody>
          <a:bodyPr/>
          <a:lstStyle/>
          <a:p>
            <a:r>
              <a:rPr lang="ro-RO" altLang="es-ES" b="1" dirty="0" smtClean="0"/>
              <a:t>Descrierea Obiectivelor și Conținutului</a:t>
            </a:r>
            <a:endParaRPr lang="ro-RO" dirty="0">
              <a:solidFill>
                <a:srgbClr val="0070C0"/>
              </a:solidFill>
              <a:latin typeface="Bebas" charset="0"/>
              <a:ea typeface="Bebas" charset="0"/>
              <a:cs typeface="Bebas" charset="0"/>
            </a:endParaRPr>
          </a:p>
        </p:txBody>
      </p:sp>
      <p:sp>
        <p:nvSpPr>
          <p:cNvPr id="5" name="Título 1"/>
          <p:cNvSpPr txBox="1">
            <a:spLocks/>
          </p:cNvSpPr>
          <p:nvPr/>
        </p:nvSpPr>
        <p:spPr>
          <a:xfrm>
            <a:off x="2115670" y="2762905"/>
            <a:ext cx="8480611" cy="3089275"/>
          </a:xfrm>
          <a:prstGeom prst="rect">
            <a:avLst/>
          </a:prstGeom>
        </p:spPr>
        <p:txBody>
          <a:bodyPr vert="horz" lIns="91440" tIns="45720" rIns="91440" bIns="45720" rtlCol="0" anchor="ctr">
            <a:noAutofit/>
          </a:bodyPr>
          <a:lstStyle/>
          <a:p>
            <a:pPr algn="just">
              <a:buFont typeface="Arial" panose="020B0604020202020204" pitchFamily="34" charset="0"/>
              <a:buChar char="•"/>
              <a:defRPr/>
            </a:pPr>
            <a:r>
              <a:rPr lang="ro-RO" altLang="es-ES" sz="2400" dirty="0" smtClean="0"/>
              <a:t> Obiectivul 1 – De a defini conceptul de adaptabilitate și caracteristicile sale.</a:t>
            </a:r>
          </a:p>
          <a:p>
            <a:pPr algn="just">
              <a:defRPr/>
            </a:pPr>
            <a:r>
              <a:rPr lang="ro-RO" altLang="es-ES" sz="2400" dirty="0" smtClean="0"/>
              <a:t>  </a:t>
            </a:r>
          </a:p>
          <a:p>
            <a:pPr algn="just">
              <a:buFont typeface="Arial" panose="020B0604020202020204" pitchFamily="34" charset="0"/>
              <a:buChar char="•"/>
              <a:defRPr/>
            </a:pPr>
            <a:r>
              <a:rPr lang="ro-RO" altLang="es-ES" sz="2400" dirty="0" smtClean="0"/>
              <a:t> Obiectivul 2 – De a explica importanța de a fi adaptabil și de a promova adaptabilitatea în vederea sporirii șanselor de succes. </a:t>
            </a:r>
          </a:p>
          <a:p>
            <a:pPr algn="just">
              <a:defRPr/>
            </a:pPr>
            <a:endParaRPr lang="ro-RO" altLang="es-ES" sz="2400" dirty="0" smtClean="0"/>
          </a:p>
          <a:p>
            <a:pPr algn="just">
              <a:buFont typeface="Arial" panose="020B0604020202020204" pitchFamily="34" charset="0"/>
              <a:buChar char="•"/>
              <a:defRPr/>
            </a:pPr>
            <a:r>
              <a:rPr lang="ro-RO" altLang="es-ES" sz="2400" dirty="0" smtClean="0"/>
              <a:t> Conținut: Conceptul de adaptabilitate, flexibilitate, rezistență și creativitate.</a:t>
            </a:r>
          </a:p>
        </p:txBody>
      </p:sp>
    </p:spTree>
    <p:extLst>
      <p:ext uri="{BB962C8B-B14F-4D97-AF65-F5344CB8AC3E}">
        <p14:creationId xmlns:p14="http://schemas.microsoft.com/office/powerpoint/2010/main" val="786898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756" y="61122"/>
            <a:ext cx="12152244" cy="6796878"/>
          </a:xfrm>
        </p:spPr>
      </p:pic>
      <p:sp>
        <p:nvSpPr>
          <p:cNvPr id="2" name="Título 1"/>
          <p:cNvSpPr>
            <a:spLocks noGrp="1"/>
          </p:cNvSpPr>
          <p:nvPr>
            <p:ph type="title"/>
          </p:nvPr>
        </p:nvSpPr>
        <p:spPr>
          <a:xfrm>
            <a:off x="1416424" y="1518064"/>
            <a:ext cx="9917498" cy="1325563"/>
          </a:xfrm>
        </p:spPr>
        <p:txBody>
          <a:bodyPr/>
          <a:lstStyle/>
          <a:p>
            <a:r>
              <a:rPr lang="ro-RO" altLang="es-ES" b="1" dirty="0" smtClean="0"/>
              <a:t>Descrierea metodei de predare</a:t>
            </a:r>
            <a:endParaRPr lang="ro-RO" b="1" dirty="0">
              <a:solidFill>
                <a:srgbClr val="0070C0"/>
              </a:solidFill>
              <a:latin typeface="Bebas" charset="0"/>
              <a:ea typeface="Bebas" charset="0"/>
              <a:cs typeface="Bebas" charset="0"/>
            </a:endParaRPr>
          </a:p>
        </p:txBody>
      </p:sp>
      <p:sp>
        <p:nvSpPr>
          <p:cNvPr id="9" name="Marcador de texto 2"/>
          <p:cNvSpPr txBox="1">
            <a:spLocks/>
          </p:cNvSpPr>
          <p:nvPr/>
        </p:nvSpPr>
        <p:spPr bwMode="auto">
          <a:xfrm>
            <a:off x="1418290" y="2708275"/>
            <a:ext cx="9016627" cy="27960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just" defTabSz="914400" rtl="0" eaLnBrk="1" fontAlgn="base" latinLnBrk="0" hangingPunct="1">
              <a:lnSpc>
                <a:spcPct val="100000"/>
              </a:lnSpc>
              <a:spcBef>
                <a:spcPct val="20000"/>
              </a:spcBef>
              <a:spcAft>
                <a:spcPct val="0"/>
              </a:spcAft>
              <a:buClrTx/>
              <a:buSzTx/>
              <a:buFont typeface="Arial" charset="0"/>
              <a:buChar char="–"/>
              <a:tabLst/>
              <a:defRPr/>
            </a:pPr>
            <a:r>
              <a:rPr lang="ro-RO" altLang="es-ES" sz="2400" dirty="0" smtClean="0"/>
              <a:t>Participantul la această activitate de formare trebuie să citească </a:t>
            </a:r>
            <a:r>
              <a:rPr lang="ro-RO" altLang="es-ES" sz="2400" dirty="0" err="1" smtClean="0"/>
              <a:t>slide</a:t>
            </a:r>
            <a:r>
              <a:rPr lang="ro-RO" altLang="es-ES" sz="2400" dirty="0" smtClean="0"/>
              <a:t>-urile cu atenție și să urmeze exercițiile propuse pentru a obține o imagine de ansamblu asupra importanței conținutului propuse și a implicării sale în reușita persoanei antreprenorului. </a:t>
            </a:r>
          </a:p>
          <a:p>
            <a:pPr marL="742950" marR="0" lvl="1" indent="-285750" algn="just" defTabSz="914400" rtl="0" eaLnBrk="1" fontAlgn="base" latinLnBrk="0" hangingPunct="1">
              <a:lnSpc>
                <a:spcPct val="100000"/>
              </a:lnSpc>
              <a:spcBef>
                <a:spcPct val="20000"/>
              </a:spcBef>
              <a:spcAft>
                <a:spcPct val="0"/>
              </a:spcAft>
              <a:buClrTx/>
              <a:buSzTx/>
              <a:buFont typeface="Arial" charset="0"/>
              <a:buChar char="–"/>
              <a:tabLst/>
              <a:defRPr/>
            </a:pPr>
            <a:endParaRPr lang="ro-RO" altLang="es-ES" sz="2400" dirty="0" smtClean="0"/>
          </a:p>
          <a:p>
            <a:pPr marL="742950" marR="0" lvl="1" indent="-285750" algn="just" defTabSz="914400" rtl="0" eaLnBrk="1" fontAlgn="base" latinLnBrk="0" hangingPunct="1">
              <a:lnSpc>
                <a:spcPct val="100000"/>
              </a:lnSpc>
              <a:spcBef>
                <a:spcPct val="20000"/>
              </a:spcBef>
              <a:spcAft>
                <a:spcPct val="0"/>
              </a:spcAft>
              <a:buClrTx/>
              <a:buSzTx/>
              <a:buFont typeface="Arial" charset="0"/>
              <a:buChar char="–"/>
              <a:tabLst/>
              <a:defRPr/>
            </a:pPr>
            <a:r>
              <a:rPr lang="ro-RO" altLang="es-ES" sz="2400" dirty="0" smtClean="0"/>
              <a:t>La finalul acestei secțiuni, sunt prezentate mai multe exerciții de auto-evaluare care sunt intenționate să reprezinte o manieră de verificare a conținutului propus.</a:t>
            </a:r>
            <a:endParaRPr lang="ro-RO" altLang="es-ES" sz="2400" dirty="0"/>
          </a:p>
        </p:txBody>
      </p:sp>
      <p:pic>
        <p:nvPicPr>
          <p:cNvPr id="3074" name="Picture 2" descr="Image result for teaching meth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4622" y="389351"/>
            <a:ext cx="2019300"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898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525" y="0"/>
            <a:ext cx="12261525" cy="6858000"/>
          </a:xfrm>
        </p:spPr>
      </p:pic>
      <p:sp>
        <p:nvSpPr>
          <p:cNvPr id="15" name="Título 1"/>
          <p:cNvSpPr txBox="1">
            <a:spLocks/>
          </p:cNvSpPr>
          <p:nvPr/>
        </p:nvSpPr>
        <p:spPr bwMode="auto">
          <a:xfrm>
            <a:off x="588590" y="2199155"/>
            <a:ext cx="7558087"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o-RO" altLang="es-ES" sz="3200" b="1" dirty="0" smtClean="0">
                <a:solidFill>
                  <a:sysClr val="windowText" lastClr="000000"/>
                </a:solidFill>
                <a:latin typeface="Calibri"/>
                <a:ea typeface="+mj-ea"/>
                <a:cs typeface="+mj-cs"/>
              </a:rPr>
              <a:t>Adaptabilitate</a:t>
            </a:r>
            <a:r>
              <a:rPr kumimoji="0" lang="ro-RO" altLang="es-ES" sz="4000" b="0" i="0" u="none" strike="noStrike" kern="1200" cap="none" spc="0" normalizeH="0" baseline="0" dirty="0" smtClean="0">
                <a:ln>
                  <a:noFill/>
                </a:ln>
                <a:solidFill>
                  <a:sysClr val="windowText" lastClr="000000"/>
                </a:solidFill>
                <a:effectLst/>
                <a:uLnTx/>
                <a:uFillTx/>
                <a:latin typeface="Calibri"/>
                <a:ea typeface="+mj-ea"/>
                <a:cs typeface="+mj-cs"/>
              </a:rPr>
              <a:t/>
            </a:r>
            <a:br>
              <a:rPr kumimoji="0" lang="ro-RO" altLang="es-ES" sz="4000" b="0" i="0" u="none" strike="noStrike" kern="1200" cap="none" spc="0" normalizeH="0" baseline="0" dirty="0" smtClean="0">
                <a:ln>
                  <a:noFill/>
                </a:ln>
                <a:solidFill>
                  <a:sysClr val="windowText" lastClr="000000"/>
                </a:solidFill>
                <a:effectLst/>
                <a:uLnTx/>
                <a:uFillTx/>
                <a:latin typeface="Calibri"/>
                <a:ea typeface="+mj-ea"/>
                <a:cs typeface="+mj-cs"/>
              </a:rPr>
            </a:br>
            <a:r>
              <a:rPr kumimoji="0" lang="ro-RO" altLang="es-ES" sz="1000" b="0" i="0" u="none" strike="noStrike" kern="1200" cap="none" spc="0" normalizeH="0" baseline="0" dirty="0" smtClean="0">
                <a:ln>
                  <a:noFill/>
                </a:ln>
                <a:solidFill>
                  <a:srgbClr val="000000"/>
                </a:solidFill>
                <a:effectLst/>
                <a:uLnTx/>
                <a:uFillTx/>
                <a:latin typeface="Calibri"/>
                <a:ea typeface="+mj-ea"/>
                <a:cs typeface="+mj-cs"/>
              </a:rPr>
              <a:t/>
            </a:r>
            <a:br>
              <a:rPr kumimoji="0" lang="ro-RO" altLang="es-ES" sz="1000" b="0" i="0" u="none" strike="noStrike" kern="1200" cap="none" spc="0" normalizeH="0" baseline="0" dirty="0" smtClean="0">
                <a:ln>
                  <a:noFill/>
                </a:ln>
                <a:solidFill>
                  <a:srgbClr val="000000"/>
                </a:solidFill>
                <a:effectLst/>
                <a:uLnTx/>
                <a:uFillTx/>
                <a:latin typeface="Calibri"/>
                <a:ea typeface="+mj-ea"/>
                <a:cs typeface="+mj-cs"/>
              </a:rPr>
            </a:br>
            <a:r>
              <a:rPr kumimoji="0" lang="ro-RO" altLang="es-ES" sz="2800" b="0" i="0" u="none" strike="noStrike" kern="1200" cap="none" spc="0" normalizeH="0" baseline="0" dirty="0" smtClean="0">
                <a:ln>
                  <a:noFill/>
                </a:ln>
                <a:solidFill>
                  <a:srgbClr val="000000"/>
                </a:solidFill>
                <a:effectLst/>
                <a:uLnTx/>
                <a:uFillTx/>
                <a:latin typeface="Calibri"/>
                <a:ea typeface="+mj-ea"/>
                <a:cs typeface="+mj-cs"/>
              </a:rPr>
              <a:t>Ce este</a:t>
            </a:r>
            <a:r>
              <a:rPr kumimoji="0" lang="ro-RO" altLang="es-ES" sz="2800" b="0" i="0" u="none" strike="noStrike" kern="1200" cap="none" spc="0" normalizeH="0" dirty="0" smtClean="0">
                <a:ln>
                  <a:noFill/>
                </a:ln>
                <a:solidFill>
                  <a:srgbClr val="000000"/>
                </a:solidFill>
                <a:effectLst/>
                <a:uLnTx/>
                <a:uFillTx/>
                <a:latin typeface="Calibri"/>
                <a:ea typeface="+mj-ea"/>
                <a:cs typeface="+mj-cs"/>
              </a:rPr>
              <a:t> Adaptabilitatea</a:t>
            </a:r>
            <a:r>
              <a:rPr kumimoji="0" lang="ro-RO" altLang="es-ES" sz="2800" b="0" i="0" u="none" strike="noStrike" kern="1200" cap="none" spc="0" normalizeH="0" baseline="0" dirty="0" smtClean="0">
                <a:ln>
                  <a:noFill/>
                </a:ln>
                <a:solidFill>
                  <a:srgbClr val="000000"/>
                </a:solidFill>
                <a:effectLst/>
                <a:uLnTx/>
                <a:uFillTx/>
                <a:latin typeface="Calibri"/>
                <a:ea typeface="+mj-ea"/>
                <a:cs typeface="+mj-cs"/>
              </a:rPr>
              <a:t>?</a:t>
            </a:r>
            <a:endParaRPr kumimoji="0" lang="ro-RO" altLang="es-ES" sz="2800" b="0" i="0" u="none" strike="noStrike" kern="1200" cap="none" spc="0" normalizeH="0" baseline="0" dirty="0" smtClean="0">
              <a:ln>
                <a:noFill/>
              </a:ln>
              <a:solidFill>
                <a:sysClr val="windowText" lastClr="000000"/>
              </a:solidFill>
              <a:effectLst/>
              <a:uLnTx/>
              <a:uFillTx/>
              <a:latin typeface="Calibri"/>
              <a:ea typeface="+mj-ea"/>
              <a:cs typeface="+mj-cs"/>
            </a:endParaRPr>
          </a:p>
        </p:txBody>
      </p:sp>
      <p:sp>
        <p:nvSpPr>
          <p:cNvPr id="16" name="Marcador de texto 2"/>
          <p:cNvSpPr txBox="1">
            <a:spLocks/>
          </p:cNvSpPr>
          <p:nvPr/>
        </p:nvSpPr>
        <p:spPr bwMode="auto">
          <a:xfrm>
            <a:off x="697006" y="3324786"/>
            <a:ext cx="8072438" cy="2627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lvl="1" indent="-285750" algn="just" fontAlgn="base">
              <a:lnSpc>
                <a:spcPct val="90000"/>
              </a:lnSpc>
              <a:spcBef>
                <a:spcPct val="20000"/>
              </a:spcBef>
              <a:spcAft>
                <a:spcPct val="0"/>
              </a:spcAft>
              <a:buFont typeface="Arial" charset="0"/>
              <a:buChar char="•"/>
              <a:defRPr/>
            </a:pPr>
            <a:r>
              <a:rPr lang="ro-RO" sz="2400" b="1" dirty="0" smtClean="0"/>
              <a:t>Adaptabilitatea</a:t>
            </a:r>
            <a:r>
              <a:rPr lang="ro-RO" sz="2400" dirty="0" smtClean="0"/>
              <a:t> este o </a:t>
            </a:r>
            <a:r>
              <a:rPr lang="ro-RO" sz="2400" b="1" dirty="0" smtClean="0"/>
              <a:t>abilitate </a:t>
            </a:r>
            <a:r>
              <a:rPr lang="ro-RO" sz="2400" dirty="0" smtClean="0"/>
              <a:t>care se referă la </a:t>
            </a:r>
            <a:r>
              <a:rPr lang="ro-RO" sz="2400" b="1" dirty="0" smtClean="0"/>
              <a:t>capacitatea </a:t>
            </a:r>
            <a:r>
              <a:rPr lang="ro-RO" sz="2400" dirty="0" smtClean="0"/>
              <a:t>unei persoane de a-și schimba acțiunile, cursul sau abordarea pentru efectuarea anumitor lucruri, în vederea adaptării la o situație nouă. </a:t>
            </a:r>
          </a:p>
          <a:p>
            <a:pPr marL="742950" lvl="1" indent="-285750" algn="just" fontAlgn="base">
              <a:lnSpc>
                <a:spcPct val="90000"/>
              </a:lnSpc>
              <a:spcBef>
                <a:spcPct val="20000"/>
              </a:spcBef>
              <a:spcAft>
                <a:spcPct val="0"/>
              </a:spcAft>
              <a:buFont typeface="Arial" charset="0"/>
              <a:buChar char="•"/>
              <a:defRPr/>
            </a:pPr>
            <a:r>
              <a:rPr lang="ro-RO" sz="2400" dirty="0" smtClean="0"/>
              <a:t>Ne schimbăm constant stilurile de viață deoarece lumea se schimbă permanent... Acesta este un exemplu de </a:t>
            </a:r>
            <a:r>
              <a:rPr lang="ro-RO" sz="2400" b="1" dirty="0" smtClean="0"/>
              <a:t>adaptabilitate</a:t>
            </a:r>
            <a:r>
              <a:rPr lang="ro-RO" sz="2400" dirty="0" smtClean="0"/>
              <a:t>.</a:t>
            </a:r>
            <a:endParaRPr kumimoji="0" lang="ro-RO" altLang="es-ES" sz="2400" b="0" i="0" u="none" strike="noStrike" kern="1200" cap="none" spc="0" normalizeH="0" baseline="0" dirty="0" smtClean="0">
              <a:ln>
                <a:noFill/>
              </a:ln>
              <a:solidFill>
                <a:sysClr val="windowText" lastClr="000000"/>
              </a:solidFill>
              <a:effectLst/>
              <a:uLnTx/>
              <a:uFillTx/>
              <a:latin typeface="Calibri"/>
            </a:endParaRPr>
          </a:p>
        </p:txBody>
      </p:sp>
      <p:pic>
        <p:nvPicPr>
          <p:cNvPr id="4098" name="Picture 2" descr="Image result for adaptabi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1127" y="275760"/>
            <a:ext cx="3049026" cy="304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898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525" y="0"/>
            <a:ext cx="12261525" cy="6858000"/>
          </a:xfrm>
        </p:spPr>
      </p:pic>
      <p:sp>
        <p:nvSpPr>
          <p:cNvPr id="15" name="Título 1"/>
          <p:cNvSpPr txBox="1">
            <a:spLocks/>
          </p:cNvSpPr>
          <p:nvPr/>
        </p:nvSpPr>
        <p:spPr bwMode="auto">
          <a:xfrm>
            <a:off x="588590" y="2199155"/>
            <a:ext cx="7558087"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o-RO" altLang="es-ES" sz="3200" b="1" dirty="0" smtClean="0">
                <a:solidFill>
                  <a:sysClr val="windowText" lastClr="000000"/>
                </a:solidFill>
                <a:latin typeface="Calibri"/>
                <a:ea typeface="+mj-ea"/>
                <a:cs typeface="+mj-cs"/>
              </a:rPr>
              <a:t>Adaptabilitatea</a:t>
            </a:r>
            <a:r>
              <a:rPr kumimoji="0" lang="ro-RO" altLang="es-ES" sz="4000" b="0" i="0" u="none" strike="noStrike" kern="1200" cap="none" spc="0" normalizeH="0" baseline="0" dirty="0" smtClean="0">
                <a:ln>
                  <a:noFill/>
                </a:ln>
                <a:solidFill>
                  <a:sysClr val="windowText" lastClr="000000"/>
                </a:solidFill>
                <a:effectLst/>
                <a:uLnTx/>
                <a:uFillTx/>
                <a:latin typeface="Calibri"/>
                <a:ea typeface="+mj-ea"/>
                <a:cs typeface="+mj-cs"/>
              </a:rPr>
              <a:t/>
            </a:r>
            <a:br>
              <a:rPr kumimoji="0" lang="ro-RO" altLang="es-ES" sz="4000" b="0" i="0" u="none" strike="noStrike" kern="1200" cap="none" spc="0" normalizeH="0" baseline="0" dirty="0" smtClean="0">
                <a:ln>
                  <a:noFill/>
                </a:ln>
                <a:solidFill>
                  <a:sysClr val="windowText" lastClr="000000"/>
                </a:solidFill>
                <a:effectLst/>
                <a:uLnTx/>
                <a:uFillTx/>
                <a:latin typeface="Calibri"/>
                <a:ea typeface="+mj-ea"/>
                <a:cs typeface="+mj-cs"/>
              </a:rPr>
            </a:br>
            <a:r>
              <a:rPr kumimoji="0" lang="ro-RO" altLang="es-ES" sz="1000" b="0" i="0" u="none" strike="noStrike" kern="1200" cap="none" spc="0" normalizeH="0" baseline="0" dirty="0" smtClean="0">
                <a:ln>
                  <a:noFill/>
                </a:ln>
                <a:solidFill>
                  <a:srgbClr val="000000"/>
                </a:solidFill>
                <a:effectLst/>
                <a:uLnTx/>
                <a:uFillTx/>
                <a:latin typeface="Calibri"/>
                <a:ea typeface="+mj-ea"/>
                <a:cs typeface="+mj-cs"/>
              </a:rPr>
              <a:t/>
            </a:r>
            <a:br>
              <a:rPr kumimoji="0" lang="ro-RO" altLang="es-ES" sz="1000" b="0" i="0" u="none" strike="noStrike" kern="1200" cap="none" spc="0" normalizeH="0" baseline="0" dirty="0" smtClean="0">
                <a:ln>
                  <a:noFill/>
                </a:ln>
                <a:solidFill>
                  <a:srgbClr val="000000"/>
                </a:solidFill>
                <a:effectLst/>
                <a:uLnTx/>
                <a:uFillTx/>
                <a:latin typeface="Calibri"/>
                <a:ea typeface="+mj-ea"/>
                <a:cs typeface="+mj-cs"/>
              </a:rPr>
            </a:br>
            <a:r>
              <a:rPr kumimoji="0" lang="ro-RO" altLang="es-ES" sz="1000" b="0" i="0" u="none" strike="noStrike" kern="1200" cap="none" spc="0" normalizeH="0" baseline="0" dirty="0" smtClean="0">
                <a:ln>
                  <a:noFill/>
                </a:ln>
                <a:solidFill>
                  <a:srgbClr val="000000"/>
                </a:solidFill>
                <a:effectLst/>
                <a:uLnTx/>
                <a:uFillTx/>
                <a:latin typeface="Calibri"/>
                <a:ea typeface="+mj-ea"/>
                <a:cs typeface="+mj-cs"/>
              </a:rPr>
              <a:t> </a:t>
            </a:r>
            <a:r>
              <a:rPr kumimoji="0" lang="ro-RO" altLang="es-ES" sz="2800" b="0" i="0" u="none" strike="noStrike" kern="1200" cap="none" spc="0" normalizeH="0" baseline="0" dirty="0" smtClean="0">
                <a:ln>
                  <a:noFill/>
                </a:ln>
                <a:solidFill>
                  <a:srgbClr val="000000"/>
                </a:solidFill>
                <a:effectLst/>
                <a:uLnTx/>
                <a:uFillTx/>
                <a:latin typeface="Calibri"/>
                <a:ea typeface="+mj-ea"/>
                <a:cs typeface="+mj-cs"/>
              </a:rPr>
              <a:t>De ce este Adaptabilitatea atât de importantă? </a:t>
            </a:r>
            <a:endParaRPr kumimoji="0" lang="ro-RO" altLang="es-ES" sz="2800" b="0" i="0" u="none" strike="noStrike" kern="1200" cap="none" spc="0" normalizeH="0" baseline="0" dirty="0" smtClean="0">
              <a:ln>
                <a:noFill/>
              </a:ln>
              <a:solidFill>
                <a:sysClr val="windowText" lastClr="000000"/>
              </a:solidFill>
              <a:effectLst/>
              <a:uLnTx/>
              <a:uFillTx/>
              <a:latin typeface="Calibri"/>
              <a:ea typeface="+mj-ea"/>
              <a:cs typeface="+mj-cs"/>
            </a:endParaRPr>
          </a:p>
        </p:txBody>
      </p:sp>
      <p:sp>
        <p:nvSpPr>
          <p:cNvPr id="16" name="Marcador de texto 2"/>
          <p:cNvSpPr txBox="1">
            <a:spLocks/>
          </p:cNvSpPr>
          <p:nvPr/>
        </p:nvSpPr>
        <p:spPr bwMode="auto">
          <a:xfrm>
            <a:off x="697006" y="3324786"/>
            <a:ext cx="10417462" cy="2627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Font typeface="Arial" panose="020B0604020202020204" pitchFamily="34" charset="0"/>
              <a:buChar char="•"/>
            </a:pPr>
            <a:r>
              <a:rPr lang="ro-RO" sz="2400" dirty="0" smtClean="0"/>
              <a:t>Indiferent dacă sunteți persoană fizică autorizată sau o companie mai mare cu niveluri complexe de responsabilitate, </a:t>
            </a:r>
            <a:r>
              <a:rPr lang="ro-RO" sz="2400" b="1" i="1" dirty="0" smtClean="0"/>
              <a:t>adaptabilitatea este extrem de importantă </a:t>
            </a:r>
            <a:r>
              <a:rPr lang="ro-RO" sz="2400" dirty="0" smtClean="0"/>
              <a:t>pentru supraviețuirea dvs. </a:t>
            </a:r>
            <a:br>
              <a:rPr lang="ro-RO" sz="2400" dirty="0" smtClean="0"/>
            </a:br>
            <a:endParaRPr lang="ro-RO" sz="2400" dirty="0" smtClean="0"/>
          </a:p>
          <a:p>
            <a:pPr marL="342900" indent="-342900">
              <a:buFont typeface="Arial" panose="020B0604020202020204" pitchFamily="34" charset="0"/>
              <a:buChar char="•"/>
            </a:pPr>
            <a:r>
              <a:rPr lang="ro-RO" sz="2400" dirty="0" smtClean="0"/>
              <a:t>Reprezintă un element vital pentru afacerea dvs. Capacitatea de schimbare a direcției pe loc vă determină reușita. </a:t>
            </a:r>
          </a:p>
          <a:p>
            <a:pPr marL="342900" indent="-342900">
              <a:buFont typeface="Arial" panose="020B0604020202020204" pitchFamily="34" charset="0"/>
              <a:buChar char="•"/>
            </a:pPr>
            <a:endParaRPr lang="ro-RO" sz="2400" dirty="0" smtClean="0"/>
          </a:p>
          <a:p>
            <a:pPr marL="342900" indent="-342900">
              <a:buFont typeface="Arial" panose="020B0604020202020204" pitchFamily="34" charset="0"/>
              <a:buChar char="•"/>
            </a:pPr>
            <a:r>
              <a:rPr lang="ro-RO" sz="2400" dirty="0" smtClean="0"/>
              <a:t>Cum se include adaptabilitatea în planurile de afaceri? Cum să începeți să fiți adaptabil? Și de ce este atât de important să fiți adaptabil?</a:t>
            </a:r>
            <a:endParaRPr lang="ro-RO" sz="2000" dirty="0"/>
          </a:p>
        </p:txBody>
      </p:sp>
      <p:pic>
        <p:nvPicPr>
          <p:cNvPr id="5122" name="Picture 2" descr="Image result for adaptabi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4191" y="317967"/>
            <a:ext cx="3190971" cy="245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544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525" y="0"/>
            <a:ext cx="12261525" cy="6858000"/>
          </a:xfrm>
        </p:spPr>
      </p:pic>
      <p:sp>
        <p:nvSpPr>
          <p:cNvPr id="15" name="Título 1"/>
          <p:cNvSpPr txBox="1">
            <a:spLocks/>
          </p:cNvSpPr>
          <p:nvPr/>
        </p:nvSpPr>
        <p:spPr bwMode="auto">
          <a:xfrm>
            <a:off x="537074" y="1967336"/>
            <a:ext cx="7558087"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o-RO" altLang="es-ES" sz="3200" b="1" dirty="0" smtClean="0">
                <a:solidFill>
                  <a:sysClr val="windowText" lastClr="000000"/>
                </a:solidFill>
                <a:latin typeface="Calibri"/>
                <a:ea typeface="+mj-ea"/>
                <a:cs typeface="+mj-cs"/>
              </a:rPr>
              <a:t>Flexibilitatea</a:t>
            </a:r>
            <a:r>
              <a:rPr kumimoji="0" lang="ro-RO" altLang="es-ES" sz="4000" b="0" i="0" u="none" strike="noStrike" kern="1200" cap="none" spc="0" normalizeH="0" baseline="0" dirty="0" smtClean="0">
                <a:ln>
                  <a:noFill/>
                </a:ln>
                <a:solidFill>
                  <a:sysClr val="windowText" lastClr="000000"/>
                </a:solidFill>
                <a:effectLst/>
                <a:uLnTx/>
                <a:uFillTx/>
                <a:latin typeface="Calibri"/>
                <a:ea typeface="+mj-ea"/>
                <a:cs typeface="+mj-cs"/>
              </a:rPr>
              <a:t/>
            </a:r>
            <a:br>
              <a:rPr kumimoji="0" lang="ro-RO" altLang="es-ES" sz="4000" b="0" i="0" u="none" strike="noStrike" kern="1200" cap="none" spc="0" normalizeH="0" baseline="0" dirty="0" smtClean="0">
                <a:ln>
                  <a:noFill/>
                </a:ln>
                <a:solidFill>
                  <a:sysClr val="windowText" lastClr="000000"/>
                </a:solidFill>
                <a:effectLst/>
                <a:uLnTx/>
                <a:uFillTx/>
                <a:latin typeface="Calibri"/>
                <a:ea typeface="+mj-ea"/>
                <a:cs typeface="+mj-cs"/>
              </a:rPr>
            </a:br>
            <a:r>
              <a:rPr kumimoji="0" lang="ro-RO" altLang="es-ES" sz="1000" b="0" i="0" u="none" strike="noStrike" kern="1200" cap="none" spc="0" normalizeH="0" baseline="0" dirty="0" smtClean="0">
                <a:ln>
                  <a:noFill/>
                </a:ln>
                <a:solidFill>
                  <a:srgbClr val="000000"/>
                </a:solidFill>
                <a:effectLst/>
                <a:uLnTx/>
                <a:uFillTx/>
                <a:latin typeface="Calibri"/>
                <a:ea typeface="+mj-ea"/>
                <a:cs typeface="+mj-cs"/>
              </a:rPr>
              <a:t/>
            </a:r>
            <a:br>
              <a:rPr kumimoji="0" lang="ro-RO" altLang="es-ES" sz="1000" b="0" i="0" u="none" strike="noStrike" kern="1200" cap="none" spc="0" normalizeH="0" baseline="0" dirty="0" smtClean="0">
                <a:ln>
                  <a:noFill/>
                </a:ln>
                <a:solidFill>
                  <a:srgbClr val="000000"/>
                </a:solidFill>
                <a:effectLst/>
                <a:uLnTx/>
                <a:uFillTx/>
                <a:latin typeface="Calibri"/>
                <a:ea typeface="+mj-ea"/>
                <a:cs typeface="+mj-cs"/>
              </a:rPr>
            </a:br>
            <a:endParaRPr kumimoji="0" lang="ro-RO" altLang="es-ES" sz="2800" b="0" i="0" u="none" strike="noStrike" kern="1200" cap="none" spc="0" normalizeH="0" baseline="0" dirty="0" smtClean="0">
              <a:ln>
                <a:noFill/>
              </a:ln>
              <a:solidFill>
                <a:sysClr val="windowText" lastClr="000000"/>
              </a:solidFill>
              <a:effectLst/>
              <a:uLnTx/>
              <a:uFillTx/>
              <a:latin typeface="Calibri"/>
              <a:ea typeface="+mj-ea"/>
              <a:cs typeface="+mj-cs"/>
            </a:endParaRPr>
          </a:p>
        </p:txBody>
      </p:sp>
      <p:pic>
        <p:nvPicPr>
          <p:cNvPr id="6146" name="Picture 2" descr="Image result for flexibil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23042" y="1"/>
            <a:ext cx="2768958" cy="2768958"/>
          </a:xfrm>
          <a:prstGeom prst="rect">
            <a:avLst/>
          </a:prstGeom>
          <a:noFill/>
          <a:extLst>
            <a:ext uri="{909E8E84-426E-40DD-AFC4-6F175D3DCCD1}">
              <a14:hiddenFill xmlns:a14="http://schemas.microsoft.com/office/drawing/2010/main">
                <a:solidFill>
                  <a:srgbClr val="FFFFFF"/>
                </a:solidFill>
              </a14:hiddenFill>
            </a:ext>
          </a:extLst>
        </p:spPr>
      </p:pic>
      <p:sp>
        <p:nvSpPr>
          <p:cNvPr id="16" name="Marcador de texto 2"/>
          <p:cNvSpPr txBox="1">
            <a:spLocks/>
          </p:cNvSpPr>
          <p:nvPr/>
        </p:nvSpPr>
        <p:spPr bwMode="auto">
          <a:xfrm>
            <a:off x="152803" y="2456588"/>
            <a:ext cx="10819996" cy="2627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lvl="1" indent="-285750" fontAlgn="base">
              <a:lnSpc>
                <a:spcPct val="90000"/>
              </a:lnSpc>
              <a:spcBef>
                <a:spcPct val="20000"/>
              </a:spcBef>
              <a:spcAft>
                <a:spcPct val="0"/>
              </a:spcAft>
              <a:buFont typeface="Arial" charset="0"/>
              <a:buChar char="•"/>
              <a:defRPr/>
            </a:pPr>
            <a:r>
              <a:rPr lang="ro-RO" sz="2400" dirty="0" smtClean="0"/>
              <a:t>Crearea unei afaceri agile necesită  </a:t>
            </a:r>
            <a:r>
              <a:rPr lang="ro-RO" sz="2400" b="1" i="1" dirty="0" smtClean="0"/>
              <a:t>flexibilitate</a:t>
            </a:r>
            <a:r>
              <a:rPr lang="ro-RO" sz="2400" dirty="0" smtClean="0"/>
              <a:t>. Respectiva flexibilitate se aplică deciziilor cotidiene, obiectivelor pe termen lung sau strategiilor fundamentale. </a:t>
            </a:r>
            <a:br>
              <a:rPr lang="ro-RO" sz="2400" dirty="0" smtClean="0"/>
            </a:br>
            <a:endParaRPr lang="ro-RO" sz="2400" dirty="0" smtClean="0"/>
          </a:p>
          <a:p>
            <a:pPr marL="742950" lvl="1" indent="-285750" fontAlgn="base">
              <a:lnSpc>
                <a:spcPct val="90000"/>
              </a:lnSpc>
              <a:spcBef>
                <a:spcPct val="20000"/>
              </a:spcBef>
              <a:spcAft>
                <a:spcPct val="0"/>
              </a:spcAft>
              <a:buFont typeface="Arial" charset="0"/>
              <a:buChar char="•"/>
              <a:defRPr/>
            </a:pPr>
            <a:r>
              <a:rPr lang="ro-RO" sz="2400" b="1" i="1" dirty="0" smtClean="0"/>
              <a:t>Adaptabilitatea începe cu flexibilitate</a:t>
            </a:r>
            <a:r>
              <a:rPr lang="ro-RO" sz="2400" dirty="0" smtClean="0"/>
              <a:t>. Flexibilitatea nu face referire la profitarea de o situație și căutarea oportunităților de exploatat. Face referire la acceptarea și explorarea elementelor de </a:t>
            </a:r>
            <a:r>
              <a:rPr lang="ro-RO" sz="2400" b="1" dirty="0" smtClean="0"/>
              <a:t>risc</a:t>
            </a:r>
            <a:r>
              <a:rPr lang="ro-RO" sz="2400" dirty="0" smtClean="0"/>
              <a:t>. </a:t>
            </a:r>
            <a:br>
              <a:rPr lang="ro-RO" sz="2400" dirty="0" smtClean="0"/>
            </a:br>
            <a:endParaRPr lang="ro-RO" sz="2400" dirty="0" smtClean="0"/>
          </a:p>
          <a:p>
            <a:pPr marL="742950" lvl="1" indent="-285750" fontAlgn="base">
              <a:lnSpc>
                <a:spcPct val="90000"/>
              </a:lnSpc>
              <a:spcBef>
                <a:spcPct val="20000"/>
              </a:spcBef>
              <a:spcAft>
                <a:spcPct val="0"/>
              </a:spcAft>
              <a:buFont typeface="Arial" charset="0"/>
              <a:buChar char="•"/>
              <a:defRPr/>
            </a:pPr>
            <a:r>
              <a:rPr lang="ro-RO" sz="2400" dirty="0" smtClean="0"/>
              <a:t>Riscurile prezintă provocări și este la latitudinea dvs., ca antreprenor, să  </a:t>
            </a:r>
            <a:r>
              <a:rPr lang="ro-RO" sz="2400" b="1" i="1" dirty="0" smtClean="0"/>
              <a:t>vă obișnuiți cu modalitatea de a gestiona riscurile.</a:t>
            </a:r>
            <a:r>
              <a:rPr lang="ro-RO" sz="2400" dirty="0" smtClean="0"/>
              <a:t> Fără flexibilitate, nu există oportunități de dezvoltare. Fără riscuri, nu există loc pentru a face greșeli și nicio posibilitate de a învăța ceva care ar putea să vă trimită spre nivelul următor în cadrul afacerii dvs. </a:t>
            </a:r>
            <a:endParaRPr kumimoji="0" lang="ro-RO" altLang="es-ES" sz="2400" b="0" i="0" u="none" strike="noStrike" kern="1200" cap="none" spc="0" normalizeH="0" baseline="0" dirty="0" smtClean="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2449747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525" y="0"/>
            <a:ext cx="12261525" cy="6858000"/>
          </a:xfrm>
        </p:spPr>
      </p:pic>
      <p:sp>
        <p:nvSpPr>
          <p:cNvPr id="15" name="Título 1"/>
          <p:cNvSpPr txBox="1">
            <a:spLocks/>
          </p:cNvSpPr>
          <p:nvPr/>
        </p:nvSpPr>
        <p:spPr bwMode="auto">
          <a:xfrm>
            <a:off x="537074" y="1967336"/>
            <a:ext cx="7558087"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o-RO" altLang="es-ES" sz="3200" b="1" dirty="0" smtClean="0">
                <a:solidFill>
                  <a:sysClr val="windowText" lastClr="000000"/>
                </a:solidFill>
                <a:latin typeface="Calibri"/>
                <a:ea typeface="+mj-ea"/>
                <a:cs typeface="+mj-cs"/>
              </a:rPr>
              <a:t>Flexibilitate – asumarea riscurilor</a:t>
            </a:r>
            <a:r>
              <a:rPr kumimoji="0" lang="ro-RO" altLang="es-ES" sz="4000" b="0" i="0" u="none" strike="noStrike" kern="1200" cap="none" spc="0" normalizeH="0" baseline="0" dirty="0" smtClean="0">
                <a:ln>
                  <a:noFill/>
                </a:ln>
                <a:solidFill>
                  <a:sysClr val="windowText" lastClr="000000"/>
                </a:solidFill>
                <a:effectLst/>
                <a:uLnTx/>
                <a:uFillTx/>
                <a:latin typeface="Calibri"/>
                <a:ea typeface="+mj-ea"/>
                <a:cs typeface="+mj-cs"/>
              </a:rPr>
              <a:t/>
            </a:r>
            <a:br>
              <a:rPr kumimoji="0" lang="ro-RO" altLang="es-ES" sz="4000" b="0" i="0" u="none" strike="noStrike" kern="1200" cap="none" spc="0" normalizeH="0" baseline="0" dirty="0" smtClean="0">
                <a:ln>
                  <a:noFill/>
                </a:ln>
                <a:solidFill>
                  <a:sysClr val="windowText" lastClr="000000"/>
                </a:solidFill>
                <a:effectLst/>
                <a:uLnTx/>
                <a:uFillTx/>
                <a:latin typeface="Calibri"/>
                <a:ea typeface="+mj-ea"/>
                <a:cs typeface="+mj-cs"/>
              </a:rPr>
            </a:br>
            <a:r>
              <a:rPr kumimoji="0" lang="ro-RO" altLang="es-ES" sz="1000" b="0" i="0" u="none" strike="noStrike" kern="1200" cap="none" spc="0" normalizeH="0" baseline="0" dirty="0" smtClean="0">
                <a:ln>
                  <a:noFill/>
                </a:ln>
                <a:solidFill>
                  <a:srgbClr val="000000"/>
                </a:solidFill>
                <a:effectLst/>
                <a:uLnTx/>
                <a:uFillTx/>
                <a:latin typeface="Calibri"/>
                <a:ea typeface="+mj-ea"/>
                <a:cs typeface="+mj-cs"/>
              </a:rPr>
              <a:t/>
            </a:r>
            <a:br>
              <a:rPr kumimoji="0" lang="ro-RO" altLang="es-ES" sz="1000" b="0" i="0" u="none" strike="noStrike" kern="1200" cap="none" spc="0" normalizeH="0" baseline="0" dirty="0" smtClean="0">
                <a:ln>
                  <a:noFill/>
                </a:ln>
                <a:solidFill>
                  <a:srgbClr val="000000"/>
                </a:solidFill>
                <a:effectLst/>
                <a:uLnTx/>
                <a:uFillTx/>
                <a:latin typeface="Calibri"/>
                <a:ea typeface="+mj-ea"/>
                <a:cs typeface="+mj-cs"/>
              </a:rPr>
            </a:br>
            <a:endParaRPr kumimoji="0" lang="ro-RO" altLang="es-ES" sz="2800" b="0" i="0" u="none" strike="noStrike" kern="1200" cap="none" spc="0" normalizeH="0" baseline="0" dirty="0" smtClean="0">
              <a:ln>
                <a:noFill/>
              </a:ln>
              <a:solidFill>
                <a:sysClr val="windowText" lastClr="000000"/>
              </a:solidFill>
              <a:effectLst/>
              <a:uLnTx/>
              <a:uFillTx/>
              <a:latin typeface="Calibri"/>
              <a:ea typeface="+mj-ea"/>
              <a:cs typeface="+mj-cs"/>
            </a:endParaRPr>
          </a:p>
        </p:txBody>
      </p:sp>
      <p:sp>
        <p:nvSpPr>
          <p:cNvPr id="16" name="Marcador de texto 2"/>
          <p:cNvSpPr txBox="1">
            <a:spLocks/>
          </p:cNvSpPr>
          <p:nvPr/>
        </p:nvSpPr>
        <p:spPr bwMode="auto">
          <a:xfrm>
            <a:off x="770990" y="2538836"/>
            <a:ext cx="10819996" cy="2627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Font typeface="Arial" panose="020B0604020202020204" pitchFamily="34" charset="0"/>
              <a:buChar char="•"/>
            </a:pPr>
            <a:r>
              <a:rPr lang="ro-RO" sz="2400" dirty="0" smtClean="0"/>
              <a:t>Este adevărat pentru orice fază a dezvoltării unei companii, indiferent dacă afacerea are o vechime de două ore, doi ani sau douăzeci de ani. Riscurile și flexibilitatea trebuie să rămână parte integrantă a ceea ce faceți pentru a crește și a vă menține afacerea. </a:t>
            </a:r>
          </a:p>
          <a:p>
            <a:endParaRPr lang="ro-RO" sz="2400" b="1" dirty="0" smtClean="0"/>
          </a:p>
          <a:p>
            <a:pPr marL="342900" indent="-342900">
              <a:buFont typeface="Arial" panose="020B0604020202020204" pitchFamily="34" charset="0"/>
              <a:buChar char="•"/>
            </a:pPr>
            <a:r>
              <a:rPr lang="ro-RO" sz="2400" b="1" dirty="0" smtClean="0"/>
              <a:t>Dacă pierdeți flexibilitatea, este pentru că v-ați mutat atenția de la riscurile și oportunitățile potențiale și ați adoptat o atitudine relaxată. </a:t>
            </a:r>
          </a:p>
          <a:p>
            <a:pPr marL="342900" indent="-342900">
              <a:buFont typeface="Arial" panose="020B0604020202020204" pitchFamily="34" charset="0"/>
              <a:buChar char="•"/>
            </a:pPr>
            <a:endParaRPr lang="ro-RO" sz="2400" dirty="0" smtClean="0"/>
          </a:p>
          <a:p>
            <a:pPr marL="342900" indent="-342900">
              <a:buFont typeface="Arial" panose="020B0604020202020204" pitchFamily="34" charset="0"/>
              <a:buChar char="•"/>
            </a:pPr>
            <a:r>
              <a:rPr lang="ro-RO" sz="2400" dirty="0" smtClean="0"/>
              <a:t>Este foarte dificil să scăpați de inerția unei poziții stagnante, sigure. Dacă încercați să faceți același lucru pe care l-ați făcut întotdeauna, prin identificarea modurilor de a evita riscurile, abordarea afacerii dvs. este stagnantă. </a:t>
            </a:r>
            <a:endParaRPr lang="ro-RO" sz="2400" dirty="0"/>
          </a:p>
        </p:txBody>
      </p:sp>
      <p:pic>
        <p:nvPicPr>
          <p:cNvPr id="7170" name="Picture 2" descr="Image result for flexibi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5161" y="142883"/>
            <a:ext cx="3006428" cy="2356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382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525" y="0"/>
            <a:ext cx="12261525" cy="6858000"/>
          </a:xfrm>
        </p:spPr>
      </p:pic>
      <p:sp>
        <p:nvSpPr>
          <p:cNvPr id="15" name="Título 1"/>
          <p:cNvSpPr txBox="1">
            <a:spLocks/>
          </p:cNvSpPr>
          <p:nvPr/>
        </p:nvSpPr>
        <p:spPr bwMode="auto">
          <a:xfrm>
            <a:off x="537074" y="1967336"/>
            <a:ext cx="9444053"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ro-RO" altLang="es-ES" sz="3200" b="1" dirty="0" smtClean="0">
                <a:solidFill>
                  <a:sysClr val="windowText" lastClr="000000"/>
                </a:solidFill>
                <a:latin typeface="Calibri"/>
                <a:ea typeface="+mj-ea"/>
                <a:cs typeface="+mj-cs"/>
              </a:rPr>
              <a:t>Greșeli </a:t>
            </a:r>
            <a:r>
              <a:rPr lang="en-US" altLang="es-ES" sz="3200" b="1" dirty="0" smtClean="0">
                <a:solidFill>
                  <a:sysClr val="windowText" lastClr="000000"/>
                </a:solidFill>
                <a:latin typeface="Calibri"/>
                <a:ea typeface="+mj-ea"/>
                <a:cs typeface="+mj-cs"/>
              </a:rPr>
              <a:t>– </a:t>
            </a:r>
            <a:r>
              <a:rPr lang="ro-RO" altLang="es-ES" sz="3200" b="1" dirty="0" smtClean="0">
                <a:solidFill>
                  <a:sysClr val="windowText" lastClr="000000"/>
                </a:solidFill>
                <a:latin typeface="Calibri"/>
                <a:ea typeface="+mj-ea"/>
                <a:cs typeface="+mj-cs"/>
              </a:rPr>
              <a:t>cât de BUNE sunt pentru dvs. </a:t>
            </a:r>
            <a:r>
              <a:rPr kumimoji="0" lang="en-US" altLang="es-ES" sz="40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altLang="es-ES" sz="4000" b="0"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s-ES" altLang="es-ES" sz="1000" b="0" i="0" u="none" strike="noStrike" kern="1200" cap="none" spc="0" normalizeH="0" baseline="0" noProof="0" dirty="0" smtClean="0">
                <a:ln>
                  <a:noFill/>
                </a:ln>
                <a:solidFill>
                  <a:srgbClr val="000000"/>
                </a:solidFill>
                <a:effectLst/>
                <a:uLnTx/>
                <a:uFillTx/>
                <a:latin typeface="Calibri"/>
                <a:ea typeface="+mj-ea"/>
                <a:cs typeface="+mj-cs"/>
              </a:rPr>
              <a:t/>
            </a:r>
            <a:br>
              <a:rPr kumimoji="0" lang="es-ES" altLang="es-ES" sz="1000" b="0" i="0" u="none" strike="noStrike" kern="1200" cap="none" spc="0" normalizeH="0" baseline="0" noProof="0" dirty="0" smtClean="0">
                <a:ln>
                  <a:noFill/>
                </a:ln>
                <a:solidFill>
                  <a:srgbClr val="000000"/>
                </a:solidFill>
                <a:effectLst/>
                <a:uLnTx/>
                <a:uFillTx/>
                <a:latin typeface="Calibri"/>
                <a:ea typeface="+mj-ea"/>
                <a:cs typeface="+mj-cs"/>
              </a:rPr>
            </a:br>
            <a:endParaRPr kumimoji="0" lang="es-ES" altLang="es-ES" sz="2800" b="0" i="0" u="none" strike="noStrike" kern="1200" cap="none" spc="0" normalizeH="0" baseline="0" noProof="0" dirty="0" smtClean="0">
              <a:ln>
                <a:noFill/>
              </a:ln>
              <a:solidFill>
                <a:sysClr val="windowText" lastClr="000000"/>
              </a:solidFill>
              <a:effectLst/>
              <a:uLnTx/>
              <a:uFillTx/>
              <a:latin typeface="Calibri"/>
              <a:ea typeface="+mj-ea"/>
              <a:cs typeface="+mj-cs"/>
            </a:endParaRPr>
          </a:p>
        </p:txBody>
      </p:sp>
      <p:sp>
        <p:nvSpPr>
          <p:cNvPr id="16" name="Marcador de texto 2"/>
          <p:cNvSpPr txBox="1">
            <a:spLocks/>
          </p:cNvSpPr>
          <p:nvPr/>
        </p:nvSpPr>
        <p:spPr bwMode="auto">
          <a:xfrm>
            <a:off x="651239" y="2642828"/>
            <a:ext cx="10819996" cy="2627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Font typeface="Arial" panose="020B0604020202020204" pitchFamily="34" charset="0"/>
              <a:buChar char="•"/>
            </a:pPr>
            <a:r>
              <a:rPr lang="ro-RO" sz="2400" b="1" i="1" dirty="0" smtClean="0"/>
              <a:t>Greșelile ajută antreprenorii cu adevărat să se dezvolte, să crească și să inoveze.</a:t>
            </a:r>
            <a:r>
              <a:rPr lang="ro-RO" sz="2400" dirty="0" smtClean="0"/>
              <a:t> Fără greșeli, nu ar exista becuri, mașini și nici o mișcare care să ajute la salvarea planetei de gazele de seră.</a:t>
            </a:r>
          </a:p>
          <a:p>
            <a:pPr marL="342900" indent="-342900">
              <a:buFont typeface="Arial" panose="020B0604020202020204" pitchFamily="34" charset="0"/>
              <a:buChar char="•"/>
            </a:pPr>
            <a:endParaRPr lang="ro-RO" sz="2400" dirty="0" smtClean="0"/>
          </a:p>
          <a:p>
            <a:pPr marL="342900" indent="-342900">
              <a:buFont typeface="Arial" panose="020B0604020202020204" pitchFamily="34" charset="0"/>
              <a:buChar char="•"/>
            </a:pPr>
            <a:r>
              <a:rPr lang="ro-RO" sz="2400" dirty="0" smtClean="0"/>
              <a:t>Unele greșeli sunt devastatoare și reprezintă regrese semnificative. </a:t>
            </a:r>
          </a:p>
          <a:p>
            <a:pPr marL="342900" indent="-342900">
              <a:buFont typeface="Arial" panose="020B0604020202020204" pitchFamily="34" charset="0"/>
              <a:buChar char="•"/>
            </a:pPr>
            <a:endParaRPr lang="ro-RO" sz="2400" dirty="0" smtClean="0"/>
          </a:p>
          <a:p>
            <a:pPr marL="342900" indent="-342900">
              <a:buFont typeface="Arial" panose="020B0604020202020204" pitchFamily="34" charset="0"/>
              <a:buChar char="•"/>
            </a:pPr>
            <a:r>
              <a:rPr lang="ro-RO" sz="2400" dirty="0" smtClean="0"/>
              <a:t>Puteți învăța  lecție foarte importantă din toate acestea, aceea că nu puteți trișa pentru a </a:t>
            </a:r>
            <a:r>
              <a:rPr lang="ro-RO" sz="2400" dirty="0" smtClean="0"/>
              <a:t>ajunge</a:t>
            </a:r>
            <a:r>
              <a:rPr lang="en-US" sz="2400" dirty="0" smtClean="0"/>
              <a:t> </a:t>
            </a:r>
            <a:r>
              <a:rPr lang="ro-RO" sz="2400" dirty="0" smtClean="0"/>
              <a:t>în </a:t>
            </a:r>
            <a:r>
              <a:rPr lang="ro-RO" sz="2400" dirty="0" smtClean="0"/>
              <a:t>vârf. Și o parte a acestuia este </a:t>
            </a:r>
            <a:r>
              <a:rPr lang="ro-RO" sz="2400" b="1" i="1" dirty="0" smtClean="0"/>
              <a:t>să fiți conștient că sunt greșelile dvs. pe care trebuie să vi le asumați, indiferent cât de mare </a:t>
            </a:r>
            <a:r>
              <a:rPr lang="ro-RO" sz="2400" b="1" i="1" dirty="0" smtClean="0"/>
              <a:t>sunteți.</a:t>
            </a:r>
            <a:endParaRPr lang="ro-RO" sz="2400" dirty="0"/>
          </a:p>
        </p:txBody>
      </p:sp>
      <p:pic>
        <p:nvPicPr>
          <p:cNvPr id="8194" name="Picture 2" descr="Image result for mistak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9536" y="389742"/>
            <a:ext cx="3265653" cy="1863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059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561</Words>
  <Application>Microsoft Office PowerPoint</Application>
  <PresentationFormat>Widescreen</PresentationFormat>
  <Paragraphs>87</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Bebas</vt:lpstr>
      <vt:lpstr>Calibri</vt:lpstr>
      <vt:lpstr>Calibri Light</vt:lpstr>
      <vt:lpstr>Tema de Office</vt:lpstr>
      <vt:lpstr>PowerPoint Presentation</vt:lpstr>
      <vt:lpstr>Cuprins</vt:lpstr>
      <vt:lpstr>Descrierea Obiectivelor și Conținutului</vt:lpstr>
      <vt:lpstr>Descrierea metodei de predare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Bibliografie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Programas</dc:creator>
  <cp:lastModifiedBy>S</cp:lastModifiedBy>
  <cp:revision>37</cp:revision>
  <dcterms:created xsi:type="dcterms:W3CDTF">2017-02-21T07:14:20Z</dcterms:created>
  <dcterms:modified xsi:type="dcterms:W3CDTF">2019-07-14T12:02:53Z</dcterms:modified>
</cp:coreProperties>
</file>