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8" r:id="rId2"/>
    <p:sldId id="257" r:id="rId3"/>
    <p:sldId id="259" r:id="rId4"/>
    <p:sldId id="260" r:id="rId5"/>
    <p:sldId id="261" r:id="rId6"/>
    <p:sldId id="262" r:id="rId7"/>
    <p:sldId id="266" r:id="rId8"/>
    <p:sldId id="267" r:id="rId9"/>
    <p:sldId id="268" r:id="rId10"/>
    <p:sldId id="269" r:id="rId11"/>
    <p:sldId id="270" r:id="rId12"/>
    <p:sldId id="271" r:id="rId13"/>
    <p:sldId id="273" r:id="rId14"/>
    <p:sldId id="272" r:id="rId15"/>
    <p:sldId id="274" r:id="rId16"/>
    <p:sldId id="275" r:id="rId17"/>
    <p:sldId id="276" r:id="rId18"/>
    <p:sldId id="278" r:id="rId19"/>
    <p:sldId id="279" r:id="rId20"/>
    <p:sldId id="280" r:id="rId21"/>
    <p:sldId id="281" r:id="rId22"/>
    <p:sldId id="282" r:id="rId23"/>
    <p:sldId id="283" r:id="rId24"/>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336" autoAdjust="0"/>
    <p:restoredTop sz="94660"/>
  </p:normalViewPr>
  <p:slideViewPr>
    <p:cSldViewPr snapToGrid="0">
      <p:cViewPr varScale="1">
        <p:scale>
          <a:sx n="74" d="100"/>
          <a:sy n="74" d="100"/>
        </p:scale>
        <p:origin x="606"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_tradnl"/>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DEB0FED-E177-DE48-8F97-80C7EB916AD6}" type="datetimeFigureOut">
              <a:rPr lang="es-ES_tradnl" smtClean="0"/>
              <a:pPr/>
              <a:t>21/07/2019</a:t>
            </a:fld>
            <a:endParaRPr lang="es-ES_tradnl"/>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_tradnl"/>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_tradnl" smtClean="0"/>
              <a:t>Haga clic para modificar los estilos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_tradnl"/>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A2C4F0F-BA00-CC4C-A384-759FEC41C431}" type="slidenum">
              <a:rPr lang="es-ES_tradnl" smtClean="0"/>
              <a:pPr/>
              <a:t>‹#›</a:t>
            </a:fld>
            <a:endParaRPr lang="es-ES_tradnl"/>
          </a:p>
        </p:txBody>
      </p:sp>
    </p:spTree>
    <p:extLst>
      <p:ext uri="{BB962C8B-B14F-4D97-AF65-F5344CB8AC3E}">
        <p14:creationId xmlns:p14="http://schemas.microsoft.com/office/powerpoint/2010/main" val="17049355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a:p>
        </p:txBody>
      </p:sp>
      <p:sp>
        <p:nvSpPr>
          <p:cNvPr id="4" name="Marcador de número de diapositiva 3"/>
          <p:cNvSpPr>
            <a:spLocks noGrp="1"/>
          </p:cNvSpPr>
          <p:nvPr>
            <p:ph type="sldNum" sz="quarter" idx="10"/>
          </p:nvPr>
        </p:nvSpPr>
        <p:spPr/>
        <p:txBody>
          <a:bodyPr/>
          <a:lstStyle/>
          <a:p>
            <a:fld id="{3A2C4F0F-BA00-CC4C-A384-759FEC41C431}" type="slidenum">
              <a:rPr lang="es-ES_tradnl" smtClean="0"/>
              <a:pPr/>
              <a:t>2</a:t>
            </a:fld>
            <a:endParaRPr lang="es-ES_tradnl"/>
          </a:p>
        </p:txBody>
      </p:sp>
    </p:spTree>
    <p:extLst>
      <p:ext uri="{BB962C8B-B14F-4D97-AF65-F5344CB8AC3E}">
        <p14:creationId xmlns:p14="http://schemas.microsoft.com/office/powerpoint/2010/main" val="9782264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a:p>
        </p:txBody>
      </p:sp>
      <p:sp>
        <p:nvSpPr>
          <p:cNvPr id="4" name="Marcador de número de diapositiva 3"/>
          <p:cNvSpPr>
            <a:spLocks noGrp="1"/>
          </p:cNvSpPr>
          <p:nvPr>
            <p:ph type="sldNum" sz="quarter" idx="10"/>
          </p:nvPr>
        </p:nvSpPr>
        <p:spPr/>
        <p:txBody>
          <a:bodyPr/>
          <a:lstStyle/>
          <a:p>
            <a:fld id="{3A2C4F0F-BA00-CC4C-A384-759FEC41C431}" type="slidenum">
              <a:rPr lang="es-ES_tradnl" smtClean="0"/>
              <a:pPr/>
              <a:t>3</a:t>
            </a:fld>
            <a:endParaRPr lang="es-ES_tradnl"/>
          </a:p>
        </p:txBody>
      </p:sp>
    </p:spTree>
    <p:extLst>
      <p:ext uri="{BB962C8B-B14F-4D97-AF65-F5344CB8AC3E}">
        <p14:creationId xmlns:p14="http://schemas.microsoft.com/office/powerpoint/2010/main" val="9782264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a:p>
        </p:txBody>
      </p:sp>
      <p:sp>
        <p:nvSpPr>
          <p:cNvPr id="4" name="Marcador de número de diapositiva 3"/>
          <p:cNvSpPr>
            <a:spLocks noGrp="1"/>
          </p:cNvSpPr>
          <p:nvPr>
            <p:ph type="sldNum" sz="quarter" idx="10"/>
          </p:nvPr>
        </p:nvSpPr>
        <p:spPr/>
        <p:txBody>
          <a:bodyPr/>
          <a:lstStyle/>
          <a:p>
            <a:fld id="{3A2C4F0F-BA00-CC4C-A384-759FEC41C431}" type="slidenum">
              <a:rPr lang="es-ES_tradnl" smtClean="0"/>
              <a:pPr/>
              <a:t>4</a:t>
            </a:fld>
            <a:endParaRPr lang="es-ES_tradnl"/>
          </a:p>
        </p:txBody>
      </p:sp>
    </p:spTree>
    <p:extLst>
      <p:ext uri="{BB962C8B-B14F-4D97-AF65-F5344CB8AC3E}">
        <p14:creationId xmlns:p14="http://schemas.microsoft.com/office/powerpoint/2010/main" val="9782264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a:p>
        </p:txBody>
      </p:sp>
      <p:sp>
        <p:nvSpPr>
          <p:cNvPr id="4" name="Marcador de número de diapositiva 3"/>
          <p:cNvSpPr>
            <a:spLocks noGrp="1"/>
          </p:cNvSpPr>
          <p:nvPr>
            <p:ph type="sldNum" sz="quarter" idx="10"/>
          </p:nvPr>
        </p:nvSpPr>
        <p:spPr/>
        <p:txBody>
          <a:bodyPr/>
          <a:lstStyle/>
          <a:p>
            <a:fld id="{3A2C4F0F-BA00-CC4C-A384-759FEC41C431}" type="slidenum">
              <a:rPr lang="es-ES_tradnl" smtClean="0"/>
              <a:pPr/>
              <a:t>5</a:t>
            </a:fld>
            <a:endParaRPr lang="es-ES_tradnl"/>
          </a:p>
        </p:txBody>
      </p:sp>
    </p:spTree>
    <p:extLst>
      <p:ext uri="{BB962C8B-B14F-4D97-AF65-F5344CB8AC3E}">
        <p14:creationId xmlns:p14="http://schemas.microsoft.com/office/powerpoint/2010/main" val="9782264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a:p>
        </p:txBody>
      </p:sp>
      <p:sp>
        <p:nvSpPr>
          <p:cNvPr id="4" name="Marcador de número de diapositiva 3"/>
          <p:cNvSpPr>
            <a:spLocks noGrp="1"/>
          </p:cNvSpPr>
          <p:nvPr>
            <p:ph type="sldNum" sz="quarter" idx="10"/>
          </p:nvPr>
        </p:nvSpPr>
        <p:spPr/>
        <p:txBody>
          <a:bodyPr/>
          <a:lstStyle/>
          <a:p>
            <a:fld id="{3A2C4F0F-BA00-CC4C-A384-759FEC41C431}" type="slidenum">
              <a:rPr lang="es-ES_tradnl" smtClean="0"/>
              <a:pPr/>
              <a:t>6</a:t>
            </a:fld>
            <a:endParaRPr lang="es-ES_tradnl"/>
          </a:p>
        </p:txBody>
      </p:sp>
    </p:spTree>
    <p:extLst>
      <p:ext uri="{BB962C8B-B14F-4D97-AF65-F5344CB8AC3E}">
        <p14:creationId xmlns:p14="http://schemas.microsoft.com/office/powerpoint/2010/main" val="9782264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ES"/>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ES"/>
          </a:p>
        </p:txBody>
      </p:sp>
      <p:sp>
        <p:nvSpPr>
          <p:cNvPr id="4" name="Marcador de fecha 3"/>
          <p:cNvSpPr>
            <a:spLocks noGrp="1"/>
          </p:cNvSpPr>
          <p:nvPr>
            <p:ph type="dt" sz="half" idx="10"/>
          </p:nvPr>
        </p:nvSpPr>
        <p:spPr/>
        <p:txBody>
          <a:bodyPr/>
          <a:lstStyle/>
          <a:p>
            <a:fld id="{F816AA73-FC21-4F08-B701-A595946FB800}" type="datetimeFigureOut">
              <a:rPr lang="es-ES" smtClean="0"/>
              <a:pPr/>
              <a:t>21/07/2019</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37B5AA7B-69D7-449B-84E7-5996C97E6986}" type="slidenum">
              <a:rPr lang="es-ES" smtClean="0"/>
              <a:pPr/>
              <a:t>‹#›</a:t>
            </a:fld>
            <a:endParaRPr lang="es-ES"/>
          </a:p>
        </p:txBody>
      </p:sp>
    </p:spTree>
    <p:extLst>
      <p:ext uri="{BB962C8B-B14F-4D97-AF65-F5344CB8AC3E}">
        <p14:creationId xmlns:p14="http://schemas.microsoft.com/office/powerpoint/2010/main" val="31469387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F816AA73-FC21-4F08-B701-A595946FB800}" type="datetimeFigureOut">
              <a:rPr lang="es-ES" smtClean="0"/>
              <a:pPr/>
              <a:t>21/07/2019</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37B5AA7B-69D7-449B-84E7-5996C97E6986}" type="slidenum">
              <a:rPr lang="es-ES" smtClean="0"/>
              <a:pPr/>
              <a:t>‹#›</a:t>
            </a:fld>
            <a:endParaRPr lang="es-ES"/>
          </a:p>
        </p:txBody>
      </p:sp>
    </p:spTree>
    <p:extLst>
      <p:ext uri="{BB962C8B-B14F-4D97-AF65-F5344CB8AC3E}">
        <p14:creationId xmlns:p14="http://schemas.microsoft.com/office/powerpoint/2010/main" val="27906031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F816AA73-FC21-4F08-B701-A595946FB800}" type="datetimeFigureOut">
              <a:rPr lang="es-ES" smtClean="0"/>
              <a:pPr/>
              <a:t>21/07/2019</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37B5AA7B-69D7-449B-84E7-5996C97E6986}" type="slidenum">
              <a:rPr lang="es-ES" smtClean="0"/>
              <a:pPr/>
              <a:t>‹#›</a:t>
            </a:fld>
            <a:endParaRPr lang="es-ES"/>
          </a:p>
        </p:txBody>
      </p:sp>
    </p:spTree>
    <p:extLst>
      <p:ext uri="{BB962C8B-B14F-4D97-AF65-F5344CB8AC3E}">
        <p14:creationId xmlns:p14="http://schemas.microsoft.com/office/powerpoint/2010/main" val="29742643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F816AA73-FC21-4F08-B701-A595946FB800}" type="datetimeFigureOut">
              <a:rPr lang="es-ES" smtClean="0"/>
              <a:pPr/>
              <a:t>21/07/2019</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37B5AA7B-69D7-449B-84E7-5996C97E6986}" type="slidenum">
              <a:rPr lang="es-ES" smtClean="0"/>
              <a:pPr/>
              <a:t>‹#›</a:t>
            </a:fld>
            <a:endParaRPr lang="es-ES"/>
          </a:p>
        </p:txBody>
      </p:sp>
    </p:spTree>
    <p:extLst>
      <p:ext uri="{BB962C8B-B14F-4D97-AF65-F5344CB8AC3E}">
        <p14:creationId xmlns:p14="http://schemas.microsoft.com/office/powerpoint/2010/main" val="18088564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F816AA73-FC21-4F08-B701-A595946FB800}" type="datetimeFigureOut">
              <a:rPr lang="es-ES" smtClean="0"/>
              <a:pPr/>
              <a:t>21/07/2019</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37B5AA7B-69D7-449B-84E7-5996C97E6986}" type="slidenum">
              <a:rPr lang="es-ES" smtClean="0"/>
              <a:pPr/>
              <a:t>‹#›</a:t>
            </a:fld>
            <a:endParaRPr lang="es-ES"/>
          </a:p>
        </p:txBody>
      </p:sp>
    </p:spTree>
    <p:extLst>
      <p:ext uri="{BB962C8B-B14F-4D97-AF65-F5344CB8AC3E}">
        <p14:creationId xmlns:p14="http://schemas.microsoft.com/office/powerpoint/2010/main" val="37616699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fecha 4"/>
          <p:cNvSpPr>
            <a:spLocks noGrp="1"/>
          </p:cNvSpPr>
          <p:nvPr>
            <p:ph type="dt" sz="half" idx="10"/>
          </p:nvPr>
        </p:nvSpPr>
        <p:spPr/>
        <p:txBody>
          <a:bodyPr/>
          <a:lstStyle/>
          <a:p>
            <a:fld id="{F816AA73-FC21-4F08-B701-A595946FB800}" type="datetimeFigureOut">
              <a:rPr lang="es-ES" smtClean="0"/>
              <a:pPr/>
              <a:t>21/07/2019</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37B5AA7B-69D7-449B-84E7-5996C97E6986}" type="slidenum">
              <a:rPr lang="es-ES" smtClean="0"/>
              <a:pPr/>
              <a:t>‹#›</a:t>
            </a:fld>
            <a:endParaRPr lang="es-ES"/>
          </a:p>
        </p:txBody>
      </p:sp>
    </p:spTree>
    <p:extLst>
      <p:ext uri="{BB962C8B-B14F-4D97-AF65-F5344CB8AC3E}">
        <p14:creationId xmlns:p14="http://schemas.microsoft.com/office/powerpoint/2010/main" val="26042251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Marcador de fecha 6"/>
          <p:cNvSpPr>
            <a:spLocks noGrp="1"/>
          </p:cNvSpPr>
          <p:nvPr>
            <p:ph type="dt" sz="half" idx="10"/>
          </p:nvPr>
        </p:nvSpPr>
        <p:spPr/>
        <p:txBody>
          <a:bodyPr/>
          <a:lstStyle/>
          <a:p>
            <a:fld id="{F816AA73-FC21-4F08-B701-A595946FB800}" type="datetimeFigureOut">
              <a:rPr lang="es-ES" smtClean="0"/>
              <a:pPr/>
              <a:t>21/07/2019</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37B5AA7B-69D7-449B-84E7-5996C97E6986}" type="slidenum">
              <a:rPr lang="es-ES" smtClean="0"/>
              <a:pPr/>
              <a:t>‹#›</a:t>
            </a:fld>
            <a:endParaRPr lang="es-ES"/>
          </a:p>
        </p:txBody>
      </p:sp>
    </p:spTree>
    <p:extLst>
      <p:ext uri="{BB962C8B-B14F-4D97-AF65-F5344CB8AC3E}">
        <p14:creationId xmlns:p14="http://schemas.microsoft.com/office/powerpoint/2010/main" val="3539104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fecha 2"/>
          <p:cNvSpPr>
            <a:spLocks noGrp="1"/>
          </p:cNvSpPr>
          <p:nvPr>
            <p:ph type="dt" sz="half" idx="10"/>
          </p:nvPr>
        </p:nvSpPr>
        <p:spPr/>
        <p:txBody>
          <a:bodyPr/>
          <a:lstStyle/>
          <a:p>
            <a:fld id="{F816AA73-FC21-4F08-B701-A595946FB800}" type="datetimeFigureOut">
              <a:rPr lang="es-ES" smtClean="0"/>
              <a:pPr/>
              <a:t>21/07/2019</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37B5AA7B-69D7-449B-84E7-5996C97E6986}" type="slidenum">
              <a:rPr lang="es-ES" smtClean="0"/>
              <a:pPr/>
              <a:t>‹#›</a:t>
            </a:fld>
            <a:endParaRPr lang="es-ES"/>
          </a:p>
        </p:txBody>
      </p:sp>
    </p:spTree>
    <p:extLst>
      <p:ext uri="{BB962C8B-B14F-4D97-AF65-F5344CB8AC3E}">
        <p14:creationId xmlns:p14="http://schemas.microsoft.com/office/powerpoint/2010/main" val="20671820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F816AA73-FC21-4F08-B701-A595946FB800}" type="datetimeFigureOut">
              <a:rPr lang="es-ES" smtClean="0"/>
              <a:pPr/>
              <a:t>21/07/2019</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37B5AA7B-69D7-449B-84E7-5996C97E6986}" type="slidenum">
              <a:rPr lang="es-ES" smtClean="0"/>
              <a:pPr/>
              <a:t>‹#›</a:t>
            </a:fld>
            <a:endParaRPr lang="es-ES"/>
          </a:p>
        </p:txBody>
      </p:sp>
    </p:spTree>
    <p:extLst>
      <p:ext uri="{BB962C8B-B14F-4D97-AF65-F5344CB8AC3E}">
        <p14:creationId xmlns:p14="http://schemas.microsoft.com/office/powerpoint/2010/main" val="12223620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S"/>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F816AA73-FC21-4F08-B701-A595946FB800}" type="datetimeFigureOut">
              <a:rPr lang="es-ES" smtClean="0"/>
              <a:pPr/>
              <a:t>21/07/2019</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37B5AA7B-69D7-449B-84E7-5996C97E6986}" type="slidenum">
              <a:rPr lang="es-ES" smtClean="0"/>
              <a:pPr/>
              <a:t>‹#›</a:t>
            </a:fld>
            <a:endParaRPr lang="es-ES"/>
          </a:p>
        </p:txBody>
      </p:sp>
    </p:spTree>
    <p:extLst>
      <p:ext uri="{BB962C8B-B14F-4D97-AF65-F5344CB8AC3E}">
        <p14:creationId xmlns:p14="http://schemas.microsoft.com/office/powerpoint/2010/main" val="4233845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S"/>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F816AA73-FC21-4F08-B701-A595946FB800}" type="datetimeFigureOut">
              <a:rPr lang="es-ES" smtClean="0"/>
              <a:pPr/>
              <a:t>21/07/2019</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37B5AA7B-69D7-449B-84E7-5996C97E6986}" type="slidenum">
              <a:rPr lang="es-ES" smtClean="0"/>
              <a:pPr/>
              <a:t>‹#›</a:t>
            </a:fld>
            <a:endParaRPr lang="es-ES"/>
          </a:p>
        </p:txBody>
      </p:sp>
    </p:spTree>
    <p:extLst>
      <p:ext uri="{BB962C8B-B14F-4D97-AF65-F5344CB8AC3E}">
        <p14:creationId xmlns:p14="http://schemas.microsoft.com/office/powerpoint/2010/main" val="39503663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16AA73-FC21-4F08-B701-A595946FB800}" type="datetimeFigureOut">
              <a:rPr lang="es-ES" smtClean="0"/>
              <a:pPr/>
              <a:t>21/07/2019</a:t>
            </a:fld>
            <a:endParaRPr lang="es-E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B5AA7B-69D7-449B-84E7-5996C97E6986}" type="slidenum">
              <a:rPr lang="es-ES" smtClean="0"/>
              <a:pPr/>
              <a:t>‹#›</a:t>
            </a:fld>
            <a:endParaRPr lang="es-ES"/>
          </a:p>
        </p:txBody>
      </p:sp>
    </p:spTree>
    <p:extLst>
      <p:ext uri="{BB962C8B-B14F-4D97-AF65-F5344CB8AC3E}">
        <p14:creationId xmlns:p14="http://schemas.microsoft.com/office/powerpoint/2010/main" val="38452287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7404846" y="0"/>
            <a:ext cx="4787153" cy="6857999"/>
          </a:xfrm>
          <a:prstGeom prst="rect">
            <a:avLst/>
          </a:prstGeom>
          <a:noFill/>
          <a:ln w="9525">
            <a:noFill/>
            <a:miter lim="800000"/>
            <a:headEnd/>
            <a:tailEnd/>
          </a:ln>
        </p:spPr>
      </p:pic>
      <p:sp>
        <p:nvSpPr>
          <p:cNvPr id="3" name="2 Rectángulo"/>
          <p:cNvSpPr/>
          <p:nvPr/>
        </p:nvSpPr>
        <p:spPr>
          <a:xfrm>
            <a:off x="976869" y="1307957"/>
            <a:ext cx="5998362" cy="584775"/>
          </a:xfrm>
          <a:prstGeom prst="rect">
            <a:avLst/>
          </a:prstGeom>
        </p:spPr>
        <p:txBody>
          <a:bodyPr wrap="square">
            <a:spAutoFit/>
          </a:bodyPr>
          <a:lstStyle/>
          <a:p>
            <a:r>
              <a:rPr lang="lt-LT" altLang="es-ES" sz="3200" b="1" dirty="0" smtClean="0"/>
              <a:t>KLIENTŲ APTARNAVIMAS</a:t>
            </a:r>
            <a:endParaRPr lang="es-ES" sz="3200" b="1" dirty="0"/>
          </a:p>
        </p:txBody>
      </p:sp>
      <p:sp>
        <p:nvSpPr>
          <p:cNvPr id="4" name="Título 1"/>
          <p:cNvSpPr txBox="1">
            <a:spLocks/>
          </p:cNvSpPr>
          <p:nvPr/>
        </p:nvSpPr>
        <p:spPr bwMode="auto">
          <a:xfrm>
            <a:off x="468311" y="5048006"/>
            <a:ext cx="6775169" cy="1289050"/>
          </a:xfrm>
          <a:prstGeom prst="rect">
            <a:avLst/>
          </a:prstGeom>
          <a:noFill/>
          <a:ln w="9525">
            <a:noFill/>
            <a:miter lim="800000"/>
            <a:headEnd/>
            <a:tailEnd/>
          </a:ln>
        </p:spPr>
        <p:txBody>
          <a:bodyPr anchor="ctr"/>
          <a:lstStyle/>
          <a:p>
            <a:pPr algn="ctr" eaLnBrk="1" hangingPunct="1">
              <a:lnSpc>
                <a:spcPct val="80000"/>
              </a:lnSpc>
            </a:pPr>
            <a:r>
              <a:rPr lang="lt-LT" altLang="es-ES" sz="2300" dirty="0" smtClean="0">
                <a:solidFill>
                  <a:srgbClr val="000000"/>
                </a:solidFill>
              </a:rPr>
              <a:t>Bendrija</a:t>
            </a:r>
            <a:r>
              <a:rPr lang="pl-PL" altLang="es-ES" sz="2300" dirty="0" smtClean="0">
                <a:solidFill>
                  <a:srgbClr val="000000"/>
                </a:solidFill>
              </a:rPr>
              <a:t> ARID</a:t>
            </a:r>
            <a:endParaRPr lang="es-ES" altLang="es-ES" sz="1300" dirty="0">
              <a:solidFill>
                <a:srgbClr val="000000"/>
              </a:solidFill>
              <a:latin typeface="Calibri"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756" y="61122"/>
            <a:ext cx="12152244" cy="6796878"/>
          </a:xfrm>
          <a:prstGeom prst="rect">
            <a:avLst/>
          </a:prstGeom>
        </p:spPr>
      </p:pic>
      <p:sp>
        <p:nvSpPr>
          <p:cNvPr id="28676" name="Marcador de texto 2"/>
          <p:cNvSpPr>
            <a:spLocks noGrp="1"/>
          </p:cNvSpPr>
          <p:nvPr>
            <p:ph type="body" sz="half" idx="4294967295"/>
          </p:nvPr>
        </p:nvSpPr>
        <p:spPr>
          <a:xfrm>
            <a:off x="821305" y="2556581"/>
            <a:ext cx="6669741" cy="3644927"/>
          </a:xfrm>
        </p:spPr>
        <p:txBody>
          <a:bodyPr>
            <a:noAutofit/>
          </a:bodyPr>
          <a:lstStyle/>
          <a:p>
            <a:pPr marL="112713" indent="0" algn="just">
              <a:lnSpc>
                <a:spcPct val="150000"/>
              </a:lnSpc>
              <a:spcBef>
                <a:spcPts val="200"/>
              </a:spcBef>
              <a:buNone/>
            </a:pPr>
            <a:r>
              <a:rPr lang="en-US" altLang="es-ES" sz="1800" b="1" dirty="0">
                <a:solidFill>
                  <a:schemeClr val="accent6">
                    <a:lumMod val="75000"/>
                  </a:schemeClr>
                </a:solidFill>
                <a:effectLst>
                  <a:outerShdw blurRad="38100" dist="38100" dir="2700000" algn="tl">
                    <a:srgbClr val="000000">
                      <a:alpha val="43137"/>
                    </a:srgbClr>
                  </a:outerShdw>
                </a:effectLst>
              </a:rPr>
              <a:t>4. </a:t>
            </a:r>
            <a:r>
              <a:rPr lang="lt-LT" altLang="es-ES" sz="1800" b="1" dirty="0" smtClean="0">
                <a:solidFill>
                  <a:schemeClr val="accent6">
                    <a:lumMod val="75000"/>
                  </a:schemeClr>
                </a:solidFill>
                <a:effectLst>
                  <a:outerShdw blurRad="38100" dist="38100" dir="2700000" algn="tl">
                    <a:srgbClr val="000000">
                      <a:alpha val="43137"/>
                    </a:srgbClr>
                  </a:outerShdw>
                </a:effectLst>
              </a:rPr>
              <a:t>Valdykite skundus ir grąžinimus</a:t>
            </a:r>
            <a:endParaRPr lang="pl-PL" altLang="es-ES" sz="1800" b="1" dirty="0" smtClean="0">
              <a:solidFill>
                <a:schemeClr val="accent6">
                  <a:lumMod val="75000"/>
                </a:schemeClr>
              </a:solidFill>
              <a:effectLst>
                <a:outerShdw blurRad="38100" dist="38100" dir="2700000" algn="tl">
                  <a:srgbClr val="000000">
                    <a:alpha val="43137"/>
                  </a:srgbClr>
                </a:outerShdw>
              </a:effectLst>
            </a:endParaRPr>
          </a:p>
          <a:p>
            <a:pPr marL="112713" indent="0" algn="just">
              <a:lnSpc>
                <a:spcPct val="150000"/>
              </a:lnSpc>
              <a:spcBef>
                <a:spcPts val="200"/>
              </a:spcBef>
              <a:buNone/>
            </a:pPr>
            <a:r>
              <a:rPr lang="lt-LT" altLang="es-ES" sz="1800" dirty="0" smtClean="0"/>
              <a:t>Ne kiekvienas klientas liks patenkintas (nes tai ne visada įmanoma), bet pasirūpinkite tuo, įsivaizduokite save jo vietoje, supraskite jį. Darykite išvadas – grįžtamasis ryšys iš klientų leidžia sudaryti geresnes sąlygas būsimiems. Prisiminkite: be kliento, jūsų verslas yra tik idėja, vardas ir išlaidos.</a:t>
            </a:r>
            <a:endParaRPr lang="es-ES" altLang="es-ES" sz="1200" dirty="0" smtClean="0"/>
          </a:p>
        </p:txBody>
      </p:sp>
      <p:pic>
        <p:nvPicPr>
          <p:cNvPr id="6146" name="Picture 2" descr="C:\Users\lexio\AppData\Local\Microsoft\Windows\INetCache\IE\DTZHRB9C\complaints[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16810" y="1945086"/>
            <a:ext cx="3965275" cy="376405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756" y="61122"/>
            <a:ext cx="12152244" cy="6796878"/>
          </a:xfrm>
          <a:prstGeom prst="rect">
            <a:avLst/>
          </a:prstGeom>
        </p:spPr>
      </p:pic>
      <p:sp>
        <p:nvSpPr>
          <p:cNvPr id="6" name="Rectangle 1"/>
          <p:cNvSpPr>
            <a:spLocks noChangeArrowheads="1"/>
          </p:cNvSpPr>
          <p:nvPr/>
        </p:nvSpPr>
        <p:spPr bwMode="auto">
          <a:xfrm>
            <a:off x="1036029" y="1768243"/>
            <a:ext cx="7756279" cy="4662815"/>
          </a:xfrm>
          <a:prstGeom prst="rect">
            <a:avLst/>
          </a:prstGeom>
          <a:noFill/>
          <a:ln w="9525">
            <a:noFill/>
            <a:miter lim="800000"/>
            <a:headEnd/>
            <a:tailEnd/>
          </a:ln>
          <a:effectLst/>
        </p:spPr>
        <p:txBody>
          <a:bodyPr wrap="square" anchor="ctr">
            <a:spAutoFit/>
          </a:bodyPr>
          <a:lstStyle/>
          <a:p>
            <a:pPr algn="just">
              <a:lnSpc>
                <a:spcPct val="150000"/>
              </a:lnSpc>
              <a:defRPr/>
            </a:pPr>
            <a:r>
              <a:rPr lang="en-US" b="1" kern="1000" dirty="0">
                <a:solidFill>
                  <a:schemeClr val="accent6">
                    <a:lumMod val="75000"/>
                  </a:schemeClr>
                </a:solidFill>
                <a:effectLst>
                  <a:outerShdw blurRad="38100" dist="38100" dir="2700000" algn="tl">
                    <a:srgbClr val="000000">
                      <a:alpha val="43137"/>
                    </a:srgbClr>
                  </a:outerShdw>
                </a:effectLst>
              </a:rPr>
              <a:t>5. </a:t>
            </a:r>
            <a:r>
              <a:rPr lang="lt-LT" b="1" kern="1000" dirty="0" smtClean="0">
                <a:solidFill>
                  <a:schemeClr val="accent6">
                    <a:lumMod val="75000"/>
                  </a:schemeClr>
                </a:solidFill>
                <a:effectLst>
                  <a:outerShdw blurRad="38100" dist="38100" dir="2700000" algn="tl">
                    <a:srgbClr val="000000">
                      <a:alpha val="43137"/>
                    </a:srgbClr>
                  </a:outerShdw>
                </a:effectLst>
              </a:rPr>
              <a:t>Būkite atviri, naudingi, būkite dėl klientų</a:t>
            </a:r>
            <a:endParaRPr lang="pl-PL" b="1" kern="1000" dirty="0" smtClean="0">
              <a:solidFill>
                <a:schemeClr val="accent6">
                  <a:lumMod val="75000"/>
                </a:schemeClr>
              </a:solidFill>
              <a:effectLst>
                <a:outerShdw blurRad="38100" dist="38100" dir="2700000" algn="tl">
                  <a:srgbClr val="000000">
                    <a:alpha val="43137"/>
                  </a:srgbClr>
                </a:outerShdw>
              </a:effectLst>
            </a:endParaRPr>
          </a:p>
          <a:p>
            <a:pPr algn="just">
              <a:lnSpc>
                <a:spcPct val="150000"/>
              </a:lnSpc>
              <a:defRPr/>
            </a:pPr>
            <a:r>
              <a:rPr lang="lt-LT" kern="1000" dirty="0" smtClean="0"/>
              <a:t>Šypsokitės, spinduliuokite gerumą. Ne tik tais atvejais kai matote, kad kažką parduosite. Nesvarbu ar kažkas prašo nurodymų pasiekti tuoletą ar ruošiasi nusipirkti brangų jūsų produkto modelį.  Su kiekvienu klientu elkitės vienodai gerai, nepriklausomai nuo jo išvaizdos ar elgesio. Dažna klaida yra žmonių vertinimas „pagal išvaizdą“. Gyvenimiška situacija: kažkas bėgioja apsirengęs sportinę aprangą. Jis prabėga pro mašinų saloną, o susidomėjęs vienu modeliu sustoja. Joks pardavėjas neprieina prie jo, o kai jis bando pradėti pokalbį, jis yra nepaisomas dėl kostiumo nedevėjimo. Rezultatas? Mašina nupirkta kitame salone (o šalies pardavimų direktorius sužinojo apie incidentą atsitiktinai, tas salonas nebeveikia. Pasaulis yra mažas).</a:t>
            </a:r>
            <a:endParaRPr lang="es-ES" sz="1600" kern="1000" dirty="0">
              <a:latin typeface="Calibri"/>
              <a:ea typeface="Arial Unicode MS" pitchFamily="34" charset="-128"/>
              <a:cs typeface="Tahoma" pitchFamily="34" charset="0"/>
              <a:sym typeface="Symbol" pitchFamily="18" charset="2"/>
            </a:endParaRPr>
          </a:p>
        </p:txBody>
      </p:sp>
      <p:pic>
        <p:nvPicPr>
          <p:cNvPr id="7170" name="Picture 2" descr="C:\Users\lexio\AppData\Local\Microsoft\Windows\INetCache\IE\HHA3ULAZ\Gnome-face-angry.svg[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89167" y="2782517"/>
            <a:ext cx="3103187" cy="310318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756" y="61122"/>
            <a:ext cx="12152244" cy="6796878"/>
          </a:xfrm>
          <a:prstGeom prst="rect">
            <a:avLst/>
          </a:prstGeom>
        </p:spPr>
      </p:pic>
      <p:sp>
        <p:nvSpPr>
          <p:cNvPr id="6" name="Rectangle 1"/>
          <p:cNvSpPr>
            <a:spLocks noChangeArrowheads="1"/>
          </p:cNvSpPr>
          <p:nvPr/>
        </p:nvSpPr>
        <p:spPr bwMode="auto">
          <a:xfrm>
            <a:off x="533710" y="2112389"/>
            <a:ext cx="7684167" cy="2862322"/>
          </a:xfrm>
          <a:prstGeom prst="rect">
            <a:avLst/>
          </a:prstGeom>
          <a:noFill/>
          <a:ln w="9525">
            <a:noFill/>
            <a:miter lim="800000"/>
            <a:headEnd/>
            <a:tailEnd/>
          </a:ln>
          <a:effectLst/>
        </p:spPr>
        <p:txBody>
          <a:bodyPr wrap="square" anchor="ctr">
            <a:spAutoFit/>
          </a:bodyPr>
          <a:lstStyle/>
          <a:p>
            <a:pPr algn="just">
              <a:lnSpc>
                <a:spcPct val="150000"/>
              </a:lnSpc>
              <a:defRPr/>
            </a:pPr>
            <a:r>
              <a:rPr lang="en-US" sz="2000" b="1" kern="1000" dirty="0">
                <a:solidFill>
                  <a:schemeClr val="accent6">
                    <a:lumMod val="75000"/>
                  </a:schemeClr>
                </a:solidFill>
                <a:effectLst>
                  <a:outerShdw blurRad="38100" dist="38100" dir="2700000" algn="tl">
                    <a:srgbClr val="000000">
                      <a:alpha val="43137"/>
                    </a:srgbClr>
                  </a:outerShdw>
                </a:effectLst>
                <a:ea typeface="Arial Unicode MS" pitchFamily="34" charset="-128"/>
                <a:cs typeface="Tahoma" pitchFamily="34" charset="0"/>
                <a:sym typeface="Symbol" pitchFamily="18" charset="2"/>
              </a:rPr>
              <a:t>6. </a:t>
            </a:r>
            <a:r>
              <a:rPr lang="lt-LT" sz="2000" b="1" kern="1000" dirty="0" smtClean="0">
                <a:solidFill>
                  <a:schemeClr val="accent6">
                    <a:lumMod val="75000"/>
                  </a:schemeClr>
                </a:solidFill>
                <a:effectLst>
                  <a:outerShdw blurRad="38100" dist="38100" dir="2700000" algn="tl">
                    <a:srgbClr val="000000">
                      <a:alpha val="43137"/>
                    </a:srgbClr>
                  </a:outerShdw>
                </a:effectLst>
                <a:ea typeface="Arial Unicode MS" pitchFamily="34" charset="-128"/>
                <a:cs typeface="Tahoma" pitchFamily="34" charset="0"/>
                <a:sym typeface="Symbol" pitchFamily="18" charset="2"/>
              </a:rPr>
              <a:t>Turėkite elgesio standartus</a:t>
            </a:r>
            <a:endParaRPr lang="pl-PL" sz="2000" b="1" kern="1000" dirty="0" smtClean="0">
              <a:solidFill>
                <a:schemeClr val="accent6">
                  <a:lumMod val="75000"/>
                </a:schemeClr>
              </a:solidFill>
              <a:effectLst>
                <a:outerShdw blurRad="38100" dist="38100" dir="2700000" algn="tl">
                  <a:srgbClr val="000000">
                    <a:alpha val="43137"/>
                  </a:srgbClr>
                </a:outerShdw>
              </a:effectLst>
              <a:ea typeface="Arial Unicode MS" pitchFamily="34" charset="-128"/>
              <a:cs typeface="Tahoma" pitchFamily="34" charset="0"/>
              <a:sym typeface="Symbol" pitchFamily="18" charset="2"/>
            </a:endParaRPr>
          </a:p>
          <a:p>
            <a:pPr algn="just">
              <a:lnSpc>
                <a:spcPct val="150000"/>
              </a:lnSpc>
              <a:defRPr/>
            </a:pPr>
            <a:r>
              <a:rPr lang="lt-LT" sz="2000" kern="1000" dirty="0" smtClean="0">
                <a:solidFill>
                  <a:prstClr val="black"/>
                </a:solidFill>
                <a:ea typeface="Arial Unicode MS" pitchFamily="34" charset="-128"/>
                <a:cs typeface="Tahoma" pitchFamily="34" charset="0"/>
                <a:sym typeface="Symbol" pitchFamily="18" charset="2"/>
              </a:rPr>
              <a:t>Kartais klientų aptarnavimas lengvai nesiseka. Verta pabandyti sukurti taisykles, kurios savaime taps natūralios. Jūsų elgesys klientų aptarnavime turėtų būti pasikartojantis. Tai negali priklausyti nuo jūsų humoro ar situacijos. Įvesdami standartus jūs gebėsite įteigti savo požiūrį samdant darbuotoją ar vykstant atostogų.</a:t>
            </a:r>
            <a:endParaRPr lang="es-ES" sz="2000" kern="1000" dirty="0">
              <a:solidFill>
                <a:prstClr val="black"/>
              </a:solidFill>
              <a:latin typeface="Calibri"/>
              <a:ea typeface="Arial Unicode MS" pitchFamily="34" charset="-128"/>
              <a:cs typeface="Tahoma" pitchFamily="34" charset="0"/>
              <a:sym typeface="Symbol" pitchFamily="18" charset="2"/>
            </a:endParaRPr>
          </a:p>
        </p:txBody>
      </p:sp>
      <p:pic>
        <p:nvPicPr>
          <p:cNvPr id="8194" name="Picture 2" descr="C:\Users\lexio\AppData\Local\Microsoft\Windows\INetCache\IE\HA1I8GIQ\1200px-ISO_Logo_(Red_square).svg[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04188" y="2514600"/>
            <a:ext cx="2671613" cy="246011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756" y="61122"/>
            <a:ext cx="12152244" cy="6796878"/>
          </a:xfrm>
          <a:prstGeom prst="rect">
            <a:avLst/>
          </a:prstGeom>
        </p:spPr>
      </p:pic>
      <p:sp>
        <p:nvSpPr>
          <p:cNvPr id="31748" name="Rectangle 1"/>
          <p:cNvSpPr>
            <a:spLocks noChangeArrowheads="1"/>
          </p:cNvSpPr>
          <p:nvPr/>
        </p:nvSpPr>
        <p:spPr bwMode="auto">
          <a:xfrm>
            <a:off x="970696" y="1944006"/>
            <a:ext cx="6520349" cy="3416320"/>
          </a:xfrm>
          <a:prstGeom prst="rect">
            <a:avLst/>
          </a:prstGeom>
          <a:noFill/>
          <a:ln w="9525">
            <a:noFill/>
            <a:miter lim="800000"/>
            <a:headEnd/>
            <a:tailEnd/>
          </a:ln>
        </p:spPr>
        <p:txBody>
          <a:bodyPr wrap="square" anchor="ctr">
            <a:spAutoFit/>
          </a:bodyPr>
          <a:lstStyle/>
          <a:p>
            <a:pPr>
              <a:lnSpc>
                <a:spcPct val="150000"/>
              </a:lnSpc>
            </a:pPr>
            <a:r>
              <a:rPr lang="en-US" altLang="es-ES" b="1" dirty="0">
                <a:solidFill>
                  <a:schemeClr val="accent6">
                    <a:lumMod val="75000"/>
                  </a:schemeClr>
                </a:solidFill>
                <a:effectLst>
                  <a:outerShdw blurRad="38100" dist="38100" dir="2700000" algn="tl">
                    <a:srgbClr val="000000">
                      <a:alpha val="43137"/>
                    </a:srgbClr>
                  </a:outerShdw>
                </a:effectLst>
                <a:latin typeface="Calibri" pitchFamily="34" charset="0"/>
              </a:rPr>
              <a:t>7. </a:t>
            </a:r>
            <a:r>
              <a:rPr lang="lt-LT" altLang="es-ES" b="1" dirty="0" smtClean="0">
                <a:solidFill>
                  <a:schemeClr val="accent6">
                    <a:lumMod val="75000"/>
                  </a:schemeClr>
                </a:solidFill>
                <a:effectLst>
                  <a:outerShdw blurRad="38100" dist="38100" dir="2700000" algn="tl">
                    <a:srgbClr val="000000">
                      <a:alpha val="43137"/>
                    </a:srgbClr>
                  </a:outerShdw>
                </a:effectLst>
                <a:latin typeface="Calibri" pitchFamily="34" charset="0"/>
              </a:rPr>
              <a:t>Darykite daugiau </a:t>
            </a:r>
            <a:endParaRPr lang="en-US" altLang="es-ES" b="1" dirty="0">
              <a:solidFill>
                <a:schemeClr val="accent6">
                  <a:lumMod val="75000"/>
                </a:schemeClr>
              </a:solidFill>
              <a:effectLst>
                <a:outerShdw blurRad="38100" dist="38100" dir="2700000" algn="tl">
                  <a:srgbClr val="000000">
                    <a:alpha val="43137"/>
                  </a:srgbClr>
                </a:outerShdw>
              </a:effectLst>
              <a:latin typeface="Calibri" pitchFamily="34" charset="0"/>
            </a:endParaRPr>
          </a:p>
          <a:p>
            <a:pPr algn="just">
              <a:lnSpc>
                <a:spcPct val="150000"/>
              </a:lnSpc>
            </a:pPr>
            <a:r>
              <a:rPr lang="lt-LT" altLang="es-ES" dirty="0" smtClean="0">
                <a:solidFill>
                  <a:srgbClr val="000000"/>
                </a:solidFill>
                <a:latin typeface="Calibri" pitchFamily="34" charset="0"/>
              </a:rPr>
              <a:t>Jei klientas jūsų klausia, kur rasti tam tikrą produktą – atsakykite, bet taip pat eikite kartu ir parodykite, kur tai yra. Jūs valdote automobilių aptarnavimo servisą – nuveskite klientą iki mašinos. Jei klientas jūsų paklausia klausimų apie produktą – pasakokite daugiau, sudominkite kitus, susidomėkite kliento problema – kodėl jam gali reikti šio produkto, galbūt tai ne geriausias sprendimas jam? Rūpinkitės. Paprasta, nemokama operacija. </a:t>
            </a:r>
            <a:endParaRPr lang="es-ES" altLang="es-ES" dirty="0">
              <a:solidFill>
                <a:srgbClr val="000000"/>
              </a:solidFill>
              <a:latin typeface="Calibri" pitchFamily="34" charset="0"/>
            </a:endParaRPr>
          </a:p>
        </p:txBody>
      </p:sp>
      <p:pic>
        <p:nvPicPr>
          <p:cNvPr id="9218" name="Picture 2" descr="C:\Users\lexio\AppData\Local\Microsoft\Windows\INetCache\IE\QZB9TLB2\help-1013701_960_72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94078" y="2309446"/>
            <a:ext cx="3247292" cy="324729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3171" y="0"/>
            <a:ext cx="12152244" cy="6796878"/>
          </a:xfrm>
          <a:prstGeom prst="rect">
            <a:avLst/>
          </a:prstGeom>
        </p:spPr>
      </p:pic>
      <p:sp>
        <p:nvSpPr>
          <p:cNvPr id="30724" name="Rectangle 1"/>
          <p:cNvSpPr>
            <a:spLocks noChangeArrowheads="1"/>
          </p:cNvSpPr>
          <p:nvPr/>
        </p:nvSpPr>
        <p:spPr bwMode="auto">
          <a:xfrm>
            <a:off x="662008" y="1887346"/>
            <a:ext cx="7989621" cy="2092881"/>
          </a:xfrm>
          <a:prstGeom prst="rect">
            <a:avLst/>
          </a:prstGeom>
          <a:noFill/>
          <a:ln w="9525">
            <a:noFill/>
            <a:miter lim="800000"/>
            <a:headEnd/>
            <a:tailEnd/>
          </a:ln>
        </p:spPr>
        <p:txBody>
          <a:bodyPr wrap="square" anchor="ctr">
            <a:spAutoFit/>
          </a:bodyPr>
          <a:lstStyle/>
          <a:p>
            <a:pPr algn="just"/>
            <a:r>
              <a:rPr lang="en-US" altLang="es-ES" sz="2000" b="1" dirty="0">
                <a:solidFill>
                  <a:schemeClr val="accent6">
                    <a:lumMod val="75000"/>
                  </a:schemeClr>
                </a:solidFill>
                <a:effectLst>
                  <a:outerShdw blurRad="38100" dist="38100" dir="2700000" algn="tl">
                    <a:srgbClr val="000000">
                      <a:alpha val="43137"/>
                    </a:srgbClr>
                  </a:outerShdw>
                </a:effectLst>
                <a:latin typeface="Calibri" pitchFamily="34" charset="0"/>
                <a:ea typeface="Arial Unicode MS" pitchFamily="34" charset="-128"/>
                <a:cs typeface="Tahoma" pitchFamily="34" charset="0"/>
                <a:sym typeface="Symbol" pitchFamily="18" charset="2"/>
              </a:rPr>
              <a:t>8. </a:t>
            </a:r>
            <a:r>
              <a:rPr lang="lt-LT" altLang="es-ES" sz="2000" b="1" dirty="0" smtClean="0">
                <a:solidFill>
                  <a:schemeClr val="accent6">
                    <a:lumMod val="75000"/>
                  </a:schemeClr>
                </a:solidFill>
                <a:effectLst>
                  <a:outerShdw blurRad="38100" dist="38100" dir="2700000" algn="tl">
                    <a:srgbClr val="000000">
                      <a:alpha val="43137"/>
                    </a:srgbClr>
                  </a:outerShdw>
                </a:effectLst>
                <a:latin typeface="Calibri" pitchFamily="34" charset="0"/>
                <a:ea typeface="Arial Unicode MS" pitchFamily="34" charset="-128"/>
                <a:cs typeface="Tahoma" pitchFamily="34" charset="0"/>
                <a:sym typeface="Symbol" pitchFamily="18" charset="2"/>
              </a:rPr>
              <a:t>Nustebinkite klientą</a:t>
            </a:r>
            <a:endParaRPr lang="pl-PL" altLang="es-ES" sz="2000" b="1" dirty="0" smtClean="0">
              <a:solidFill>
                <a:schemeClr val="accent6">
                  <a:lumMod val="75000"/>
                </a:schemeClr>
              </a:solidFill>
              <a:effectLst>
                <a:outerShdw blurRad="38100" dist="38100" dir="2700000" algn="tl">
                  <a:srgbClr val="000000">
                    <a:alpha val="43137"/>
                  </a:srgbClr>
                </a:outerShdw>
              </a:effectLst>
              <a:latin typeface="Calibri" pitchFamily="34" charset="0"/>
              <a:ea typeface="Arial Unicode MS" pitchFamily="34" charset="-128"/>
              <a:cs typeface="Tahoma" pitchFamily="34" charset="0"/>
              <a:sym typeface="Symbol" pitchFamily="18" charset="2"/>
            </a:endParaRPr>
          </a:p>
          <a:p>
            <a:pPr algn="just"/>
            <a:endParaRPr lang="en-US" altLang="es-ES" sz="2000" b="1" dirty="0">
              <a:solidFill>
                <a:srgbClr val="FF0000"/>
              </a:solidFill>
              <a:effectLst>
                <a:outerShdw blurRad="38100" dist="38100" dir="2700000" algn="tl">
                  <a:srgbClr val="000000">
                    <a:alpha val="43137"/>
                  </a:srgbClr>
                </a:outerShdw>
              </a:effectLst>
              <a:latin typeface="Calibri" pitchFamily="34" charset="0"/>
              <a:ea typeface="Arial Unicode MS" pitchFamily="34" charset="-128"/>
              <a:cs typeface="Tahoma" pitchFamily="34" charset="0"/>
              <a:sym typeface="Symbol" pitchFamily="18" charset="2"/>
            </a:endParaRPr>
          </a:p>
          <a:p>
            <a:pPr algn="just">
              <a:lnSpc>
                <a:spcPct val="150000"/>
              </a:lnSpc>
            </a:pPr>
            <a:r>
              <a:rPr lang="lt-LT" altLang="es-ES" sz="2000" dirty="0" smtClean="0">
                <a:solidFill>
                  <a:srgbClr val="000000"/>
                </a:solidFill>
                <a:latin typeface="Calibri" pitchFamily="34" charset="0"/>
                <a:ea typeface="Arial Unicode MS" pitchFamily="34" charset="-128"/>
                <a:cs typeface="Tahoma" pitchFamily="34" charset="0"/>
                <a:sym typeface="Symbol" pitchFamily="18" charset="2"/>
              </a:rPr>
              <a:t>Pakvieskite į renginį, pridėkite mėginį, duokite nuolaidos kuponą, pasiūlykite sudalyvauti konkurse, pakvieskite prisijungti prie gerbėjų puslapio FB (parodykite klientui privalumus). Padarykite kažką daugiau.</a:t>
            </a:r>
            <a:endParaRPr lang="es-ES" altLang="es-ES" sz="2000" dirty="0">
              <a:solidFill>
                <a:srgbClr val="000000"/>
              </a:solidFill>
              <a:latin typeface="Calibri" pitchFamily="34" charset="0"/>
              <a:ea typeface="Arial Unicode MS" pitchFamily="34" charset="-128"/>
              <a:cs typeface="Arial Unicode MS" pitchFamily="34" charset="-128"/>
              <a:sym typeface="Symbol" pitchFamily="18" charset="2"/>
            </a:endParaRPr>
          </a:p>
        </p:txBody>
      </p:sp>
      <p:pic>
        <p:nvPicPr>
          <p:cNvPr id="10242" name="Picture 2" descr="C:\Users\lexio\AppData\Local\Microsoft\Windows\INetCache\IE\HA1I8GIQ\wow-2666501_64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50988" y="2350648"/>
            <a:ext cx="3257468" cy="300806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Marcador de contenido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5411" y="-96719"/>
            <a:ext cx="12152244" cy="6796878"/>
          </a:xfrm>
          <a:prstGeom prst="rect">
            <a:avLst/>
          </a:prstGeom>
        </p:spPr>
      </p:pic>
      <p:sp>
        <p:nvSpPr>
          <p:cNvPr id="32771" name="Título 1"/>
          <p:cNvSpPr>
            <a:spLocks noGrp="1"/>
          </p:cNvSpPr>
          <p:nvPr>
            <p:ph type="title" idx="4294967295"/>
          </p:nvPr>
        </p:nvSpPr>
        <p:spPr>
          <a:xfrm>
            <a:off x="616458" y="1396720"/>
            <a:ext cx="10077449" cy="571500"/>
          </a:xfrm>
        </p:spPr>
        <p:txBody>
          <a:bodyPr>
            <a:normAutofit/>
          </a:bodyPr>
          <a:lstStyle/>
          <a:p>
            <a:r>
              <a:rPr lang="lt-LT" altLang="es-ES" sz="3200" b="1" dirty="0" smtClean="0"/>
              <a:t>Pagrindinės klientų aptarnavimo klaidos</a:t>
            </a:r>
            <a:endParaRPr lang="es-ES" altLang="es-ES" sz="2700" b="1" dirty="0" smtClean="0">
              <a:solidFill>
                <a:schemeClr val="tx2"/>
              </a:solidFill>
            </a:endParaRPr>
          </a:p>
        </p:txBody>
      </p:sp>
      <p:sp>
        <p:nvSpPr>
          <p:cNvPr id="32772" name="3 Rectángulo"/>
          <p:cNvSpPr>
            <a:spLocks noChangeArrowheads="1"/>
          </p:cNvSpPr>
          <p:nvPr/>
        </p:nvSpPr>
        <p:spPr bwMode="auto">
          <a:xfrm>
            <a:off x="616457" y="2243673"/>
            <a:ext cx="7484189" cy="3354765"/>
          </a:xfrm>
          <a:prstGeom prst="rect">
            <a:avLst/>
          </a:prstGeom>
          <a:noFill/>
          <a:ln w="9525">
            <a:noFill/>
            <a:miter lim="800000"/>
            <a:headEnd/>
            <a:tailEnd/>
          </a:ln>
        </p:spPr>
        <p:txBody>
          <a:bodyPr wrap="square">
            <a:spAutoFit/>
          </a:bodyPr>
          <a:lstStyle/>
          <a:p>
            <a:pPr marL="457200" indent="-457200" algn="just">
              <a:buAutoNum type="arabicPeriod"/>
            </a:pPr>
            <a:r>
              <a:rPr lang="lt-LT" altLang="es-ES" sz="2000" b="1" dirty="0" smtClean="0">
                <a:solidFill>
                  <a:srgbClr val="FF0000"/>
                </a:solidFill>
                <a:effectLst>
                  <a:outerShdw blurRad="38100" dist="38100" dir="2700000" algn="tl">
                    <a:srgbClr val="000000">
                      <a:alpha val="43137"/>
                    </a:srgbClr>
                  </a:outerShdw>
                </a:effectLst>
                <a:latin typeface="Calibri" pitchFamily="34" charset="0"/>
              </a:rPr>
              <a:t>Nesidomėjimas kliento poreikiais</a:t>
            </a:r>
            <a:endParaRPr lang="pl-PL" altLang="es-ES" sz="2000" b="1" dirty="0" smtClean="0">
              <a:solidFill>
                <a:srgbClr val="FF0000"/>
              </a:solidFill>
              <a:effectLst>
                <a:outerShdw blurRad="38100" dist="38100" dir="2700000" algn="tl">
                  <a:srgbClr val="000000">
                    <a:alpha val="43137"/>
                  </a:srgbClr>
                </a:outerShdw>
              </a:effectLst>
              <a:latin typeface="Calibri" pitchFamily="34" charset="0"/>
            </a:endParaRPr>
          </a:p>
          <a:p>
            <a:pPr marL="342900" indent="-342900" algn="just">
              <a:lnSpc>
                <a:spcPct val="150000"/>
              </a:lnSpc>
              <a:buAutoNum type="arabicPeriod"/>
            </a:pPr>
            <a:endParaRPr lang="pl-PL" altLang="es-ES" sz="2000" b="1" dirty="0">
              <a:solidFill>
                <a:srgbClr val="FF0000"/>
              </a:solidFill>
              <a:effectLst>
                <a:outerShdw blurRad="38100" dist="38100" dir="2700000" algn="tl">
                  <a:srgbClr val="000000">
                    <a:alpha val="43137"/>
                  </a:srgbClr>
                </a:outerShdw>
              </a:effectLst>
              <a:latin typeface="Calibri" pitchFamily="34" charset="0"/>
            </a:endParaRPr>
          </a:p>
          <a:p>
            <a:pPr algn="just">
              <a:lnSpc>
                <a:spcPct val="150000"/>
              </a:lnSpc>
            </a:pPr>
            <a:r>
              <a:rPr lang="lt-LT" dirty="0" smtClean="0"/>
              <a:t>Daugelis klientų susiduria su situacija, kai paslaugų darbuotojas neparodo didelio susidomėjimo kliento poreikiais. Vietoj bandymo spręsti vartotojo problemas pasiūlant </a:t>
            </a:r>
            <a:r>
              <a:rPr lang="lt-LT" dirty="0" smtClean="0"/>
              <a:t>geriausius </a:t>
            </a:r>
            <a:r>
              <a:rPr lang="lt-LT" dirty="0" smtClean="0"/>
              <a:t>produktų ar paslaugų derinius, siūlomi tokie sprendimai, kai pardavėjas labiausiai priklauso nuo darbuotojo. Klientai tokį elgesį dažnai apibūdina kaip produkto spaudimą, kol jie tikisi gauti pagalbos ir patikimą patarimą. </a:t>
            </a:r>
            <a:endParaRPr lang="es-ES" altLang="es-ES" dirty="0">
              <a:latin typeface="Calibri" pitchFamily="34" charset="0"/>
            </a:endParaRPr>
          </a:p>
        </p:txBody>
      </p:sp>
      <p:sp>
        <p:nvSpPr>
          <p:cNvPr id="32774" name="Rectángulo 6"/>
          <p:cNvSpPr>
            <a:spLocks noChangeArrowheads="1"/>
          </p:cNvSpPr>
          <p:nvPr/>
        </p:nvSpPr>
        <p:spPr bwMode="auto">
          <a:xfrm>
            <a:off x="10068984" y="5905500"/>
            <a:ext cx="2004483" cy="247650"/>
          </a:xfrm>
          <a:prstGeom prst="rect">
            <a:avLst/>
          </a:prstGeom>
          <a:noFill/>
          <a:ln w="9525">
            <a:noFill/>
            <a:miter lim="800000"/>
            <a:headEnd/>
            <a:tailEnd/>
          </a:ln>
        </p:spPr>
        <p:txBody>
          <a:bodyPr>
            <a:spAutoFit/>
          </a:bodyPr>
          <a:lstStyle/>
          <a:p>
            <a:r>
              <a:rPr lang="es-ES" sz="1000"/>
              <a:t>CC0 Public Domain</a:t>
            </a:r>
          </a:p>
        </p:txBody>
      </p:sp>
      <p:pic>
        <p:nvPicPr>
          <p:cNvPr id="11266" name="Picture 2" descr="C:\Users\lexio\AppData\Local\Microsoft\Windows\INetCache\IE\HA1I8GIQ\error-3060993__18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72904" y="2091104"/>
            <a:ext cx="2897066" cy="289706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756" y="61122"/>
            <a:ext cx="12152244" cy="6796878"/>
          </a:xfrm>
          <a:prstGeom prst="rect">
            <a:avLst/>
          </a:prstGeom>
        </p:spPr>
      </p:pic>
      <p:sp>
        <p:nvSpPr>
          <p:cNvPr id="33796" name="6 Rectángulo"/>
          <p:cNvSpPr>
            <a:spLocks noChangeArrowheads="1"/>
          </p:cNvSpPr>
          <p:nvPr/>
        </p:nvSpPr>
        <p:spPr bwMode="auto">
          <a:xfrm>
            <a:off x="919004" y="1559564"/>
            <a:ext cx="8658750" cy="4708981"/>
          </a:xfrm>
          <a:prstGeom prst="rect">
            <a:avLst/>
          </a:prstGeom>
          <a:noFill/>
          <a:ln w="9525">
            <a:noFill/>
            <a:miter lim="800000"/>
            <a:headEnd/>
            <a:tailEnd/>
          </a:ln>
        </p:spPr>
        <p:txBody>
          <a:bodyPr wrap="square">
            <a:spAutoFit/>
          </a:bodyPr>
          <a:lstStyle/>
          <a:p>
            <a:pPr>
              <a:lnSpc>
                <a:spcPct val="150000"/>
              </a:lnSpc>
            </a:pPr>
            <a:r>
              <a:rPr lang="pl-PL" altLang="es-ES" sz="2000" b="1" dirty="0" smtClean="0">
                <a:solidFill>
                  <a:srgbClr val="FF0000"/>
                </a:solidFill>
                <a:effectLst>
                  <a:outerShdw blurRad="38100" dist="38100" dir="2700000" algn="tl">
                    <a:srgbClr val="000000">
                      <a:alpha val="43137"/>
                    </a:srgbClr>
                  </a:outerShdw>
                </a:effectLst>
                <a:latin typeface="Calibri" pitchFamily="34" charset="0"/>
              </a:rPr>
              <a:t>2. </a:t>
            </a:r>
            <a:r>
              <a:rPr lang="lt-LT" altLang="es-ES" sz="2000" b="1" dirty="0" smtClean="0">
                <a:solidFill>
                  <a:srgbClr val="FF0000"/>
                </a:solidFill>
                <a:effectLst>
                  <a:outerShdw blurRad="38100" dist="38100" dir="2700000" algn="tl">
                    <a:srgbClr val="000000">
                      <a:alpha val="43137"/>
                    </a:srgbClr>
                  </a:outerShdw>
                </a:effectLst>
                <a:latin typeface="Calibri" pitchFamily="34" charset="0"/>
              </a:rPr>
              <a:t>Ilgas laukimo laikas</a:t>
            </a:r>
            <a:endParaRPr lang="pl-PL" altLang="es-ES" sz="2000" b="1" dirty="0" smtClean="0">
              <a:solidFill>
                <a:srgbClr val="FF0000"/>
              </a:solidFill>
              <a:effectLst>
                <a:outerShdw blurRad="38100" dist="38100" dir="2700000" algn="tl">
                  <a:srgbClr val="000000">
                    <a:alpha val="43137"/>
                  </a:srgbClr>
                </a:outerShdw>
              </a:effectLst>
              <a:latin typeface="Calibri" pitchFamily="34" charset="0"/>
            </a:endParaRPr>
          </a:p>
          <a:p>
            <a:pPr algn="just">
              <a:lnSpc>
                <a:spcPct val="150000"/>
              </a:lnSpc>
            </a:pPr>
            <a:r>
              <a:rPr lang="lt-LT" altLang="es-ES" dirty="0" smtClean="0">
                <a:latin typeface="Calibri" pitchFamily="34" charset="0"/>
              </a:rPr>
              <a:t>Laikais, kai beveik viską galima atlikti per internetą, mobilias aplikacijas ar išmaniuosius telefonus, ilgo laukimo laikas iki aptarnavimo neturėtų egzistuoti. Nors ir yra. </a:t>
            </a:r>
            <a:r>
              <a:rPr lang="lt-LT" altLang="es-ES" dirty="0">
                <a:latin typeface="Calibri" pitchFamily="34" charset="0"/>
              </a:rPr>
              <a:t>Dabartinis to simbolis – eilė – įgauna platesnę reikšmę vartotojų akimis. Panašiai, kaip per ilgas aptarnavimo laikas, klientai apibūdina patirtį, susijusią su daugiapakopėmis ir daug laiko atimančiomis internetinėmis prekybos sistemomis ar </a:t>
            </a:r>
            <a:r>
              <a:rPr lang="lt-LT" altLang="es-ES" dirty="0" smtClean="0">
                <a:latin typeface="Calibri" pitchFamily="34" charset="0"/>
              </a:rPr>
              <a:t>neintuityviomis </a:t>
            </a:r>
            <a:r>
              <a:rPr lang="lt-LT" altLang="es-ES" dirty="0">
                <a:latin typeface="Calibri" pitchFamily="34" charset="0"/>
              </a:rPr>
              <a:t>programomis</a:t>
            </a:r>
            <a:r>
              <a:rPr lang="lt-LT" altLang="es-ES" dirty="0" smtClean="0">
                <a:latin typeface="Calibri" pitchFamily="34" charset="0"/>
              </a:rPr>
              <a:t>.</a:t>
            </a:r>
          </a:p>
          <a:p>
            <a:pPr algn="just">
              <a:lnSpc>
                <a:spcPct val="150000"/>
              </a:lnSpc>
            </a:pPr>
            <a:endParaRPr lang="lt-LT" altLang="es-ES" dirty="0">
              <a:latin typeface="Calibri" pitchFamily="34" charset="0"/>
            </a:endParaRPr>
          </a:p>
          <a:p>
            <a:pPr algn="just">
              <a:lnSpc>
                <a:spcPct val="150000"/>
              </a:lnSpc>
            </a:pPr>
            <a:r>
              <a:rPr lang="lt-LT" altLang="es-ES" dirty="0" smtClean="0">
                <a:latin typeface="Calibri" pitchFamily="34" charset="0"/>
              </a:rPr>
              <a:t>Tuo </a:t>
            </a:r>
            <a:r>
              <a:rPr lang="lt-LT" altLang="es-ES" dirty="0">
                <a:latin typeface="Calibri" pitchFamily="34" charset="0"/>
              </a:rPr>
              <a:t>pačiu metu klientai vis labiau sąmoningai suvokia eilę kaip kitų, daug rimtesnių problemų, su kuriomis susiduria organizacija, poveikį ir paveldėjimą. Pavyzdžiui, ji gali suteikti informacijos apie IT sistemų gedimą, bendravimo ir kompetencijos chaosą arba apie sudėtingas, biurokratines procedūras.</a:t>
            </a:r>
            <a:endParaRPr lang="es-ES" altLang="es-ES" dirty="0">
              <a:latin typeface="Calibri" pitchFamily="34" charset="0"/>
            </a:endParaRPr>
          </a:p>
        </p:txBody>
      </p:sp>
      <p:pic>
        <p:nvPicPr>
          <p:cNvPr id="12290" name="Picture 2" descr="C:\Users\lexio\AppData\Local\Microsoft\Windows\INetCache\IE\DTZHRB9C\room-44084_960_72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018752" y="2532185"/>
            <a:ext cx="1979083" cy="2590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756" y="61122"/>
            <a:ext cx="12152244" cy="6796878"/>
          </a:xfrm>
          <a:prstGeom prst="rect">
            <a:avLst/>
          </a:prstGeom>
        </p:spPr>
      </p:pic>
      <p:sp>
        <p:nvSpPr>
          <p:cNvPr id="34820" name="Marcador de texto 2"/>
          <p:cNvSpPr>
            <a:spLocks noGrp="1"/>
          </p:cNvSpPr>
          <p:nvPr>
            <p:ph type="body" sz="half" idx="4294967295"/>
          </p:nvPr>
        </p:nvSpPr>
        <p:spPr>
          <a:xfrm>
            <a:off x="1035512" y="1522658"/>
            <a:ext cx="7158919" cy="4983650"/>
          </a:xfrm>
        </p:spPr>
        <p:txBody>
          <a:bodyPr>
            <a:noAutofit/>
          </a:bodyPr>
          <a:lstStyle/>
          <a:p>
            <a:pPr marL="0" indent="0">
              <a:buNone/>
            </a:pPr>
            <a:r>
              <a:rPr lang="pl-PL" altLang="es-ES" sz="2000" b="1" dirty="0" smtClean="0">
                <a:solidFill>
                  <a:srgbClr val="FF0000"/>
                </a:solidFill>
                <a:effectLst>
                  <a:outerShdw blurRad="38100" dist="38100" dir="2700000" algn="tl">
                    <a:srgbClr val="000000">
                      <a:alpha val="43137"/>
                    </a:srgbClr>
                  </a:outerShdw>
                </a:effectLst>
              </a:rPr>
              <a:t>3</a:t>
            </a:r>
            <a:r>
              <a:rPr lang="en-US" altLang="es-ES" sz="2000" b="1" dirty="0" smtClean="0">
                <a:solidFill>
                  <a:srgbClr val="FF0000"/>
                </a:solidFill>
                <a:effectLst>
                  <a:outerShdw blurRad="38100" dist="38100" dir="2700000" algn="tl">
                    <a:srgbClr val="000000">
                      <a:alpha val="43137"/>
                    </a:srgbClr>
                  </a:outerShdw>
                </a:effectLst>
              </a:rPr>
              <a:t>. </a:t>
            </a:r>
            <a:r>
              <a:rPr lang="lt-LT" altLang="es-ES" sz="2000" b="1" dirty="0" smtClean="0">
                <a:solidFill>
                  <a:srgbClr val="FF0000"/>
                </a:solidFill>
                <a:effectLst>
                  <a:outerShdw blurRad="38100" dist="38100" dir="2700000" algn="tl">
                    <a:srgbClr val="000000">
                      <a:alpha val="43137"/>
                    </a:srgbClr>
                  </a:outerShdw>
                </a:effectLst>
              </a:rPr>
              <a:t>Žinių apie produktus ir paslaugas trūkumas</a:t>
            </a:r>
            <a:endParaRPr lang="en-US" altLang="es-ES" sz="2000" b="1" dirty="0">
              <a:solidFill>
                <a:srgbClr val="FF0000"/>
              </a:solidFill>
              <a:effectLst>
                <a:outerShdw blurRad="38100" dist="38100" dir="2700000" algn="tl">
                  <a:srgbClr val="000000">
                    <a:alpha val="43137"/>
                  </a:srgbClr>
                </a:outerShdw>
              </a:effectLst>
            </a:endParaRPr>
          </a:p>
          <a:p>
            <a:pPr>
              <a:buFont typeface="Wingdings" panose="05000000000000000000" pitchFamily="2" charset="2"/>
              <a:buChar char="ü"/>
            </a:pPr>
            <a:endParaRPr lang="en-US" altLang="es-ES" sz="2000" dirty="0"/>
          </a:p>
          <a:p>
            <a:pPr marL="0" indent="0" algn="just">
              <a:lnSpc>
                <a:spcPct val="150000"/>
              </a:lnSpc>
              <a:buNone/>
            </a:pPr>
            <a:r>
              <a:rPr lang="lt-LT" altLang="es-ES" sz="1800" dirty="0"/>
              <a:t>Ši problema ypač dažnai pabrėžiama pramonės šakų, siūlančių sudėtingesnius sprendimus. Finansų institucijos, ypač draudikai ir bankai, yra šios srities </a:t>
            </a:r>
            <a:r>
              <a:rPr lang="lt-LT" altLang="es-ES" sz="1800" dirty="0" smtClean="0"/>
              <a:t>lyderiai. Žinių, apie siūlomus produktus, </a:t>
            </a:r>
            <a:r>
              <a:rPr lang="lt-LT" altLang="es-ES" sz="1800" dirty="0"/>
              <a:t>trūkumas taip pat atsitinka telekomunikacijų, automobilių ir IT įmonių darbuotojams. Aukšta rotacija, kuri yra būdinga daugelio pramonės šakų įmonėms, neabejotinai neskatina darbuotojų kompetencijos ir žinių. Vartotojų lūkesčiai yra aiškūs ir skaidrūs: tarnybos darbuotojas turi turėti visas žinias apie siūlomus produktus. Jis turėtų sugebėti tiksliai atsakyti į kiekvieną klausimą ir patarti klientui dėl geriausių galimų sprendimų.</a:t>
            </a:r>
            <a:endParaRPr lang="es-ES" altLang="es-ES" sz="1800" dirty="0" smtClean="0"/>
          </a:p>
        </p:txBody>
      </p:sp>
      <p:pic>
        <p:nvPicPr>
          <p:cNvPr id="13315" name="Picture 3" descr="C:\Users\lexio\AppData\Local\Microsoft\Windows\INetCache\IE\HHA3ULAZ\flimflam[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59715" y="2526110"/>
            <a:ext cx="3109546" cy="304735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756" y="61122"/>
            <a:ext cx="12152244" cy="6796878"/>
          </a:xfrm>
          <a:prstGeom prst="rect">
            <a:avLst/>
          </a:prstGeom>
        </p:spPr>
      </p:pic>
      <p:sp>
        <p:nvSpPr>
          <p:cNvPr id="34820" name="Marcador de texto 2"/>
          <p:cNvSpPr>
            <a:spLocks noGrp="1"/>
          </p:cNvSpPr>
          <p:nvPr>
            <p:ph type="body" sz="half" idx="4294967295"/>
          </p:nvPr>
        </p:nvSpPr>
        <p:spPr>
          <a:xfrm>
            <a:off x="586154" y="2032309"/>
            <a:ext cx="7479323" cy="4415383"/>
          </a:xfrm>
        </p:spPr>
        <p:txBody>
          <a:bodyPr>
            <a:noAutofit/>
          </a:bodyPr>
          <a:lstStyle/>
          <a:p>
            <a:pPr marL="0" indent="0">
              <a:buNone/>
            </a:pPr>
            <a:r>
              <a:rPr lang="en-US" altLang="es-ES" sz="2000" b="1" dirty="0">
                <a:solidFill>
                  <a:srgbClr val="FF0000"/>
                </a:solidFill>
                <a:effectLst>
                  <a:outerShdw blurRad="38100" dist="38100" dir="2700000" algn="tl">
                    <a:srgbClr val="000000">
                      <a:alpha val="43137"/>
                    </a:srgbClr>
                  </a:outerShdw>
                </a:effectLst>
              </a:rPr>
              <a:t>4. </a:t>
            </a:r>
            <a:r>
              <a:rPr lang="lt-LT" altLang="es-ES" sz="2000" b="1" dirty="0" smtClean="0">
                <a:solidFill>
                  <a:srgbClr val="FF0000"/>
                </a:solidFill>
                <a:effectLst>
                  <a:outerShdw blurRad="38100" dist="38100" dir="2700000" algn="tl">
                    <a:srgbClr val="000000">
                      <a:alpha val="43137"/>
                    </a:srgbClr>
                  </a:outerShdw>
                </a:effectLst>
              </a:rPr>
              <a:t>Informacijos susijusios su pasiūlymu nuslėpimas</a:t>
            </a:r>
            <a:endParaRPr lang="en-US" altLang="es-ES" sz="2000" b="1" dirty="0">
              <a:solidFill>
                <a:srgbClr val="FF0000"/>
              </a:solidFill>
              <a:effectLst>
                <a:outerShdw blurRad="38100" dist="38100" dir="2700000" algn="tl">
                  <a:srgbClr val="000000">
                    <a:alpha val="43137"/>
                  </a:srgbClr>
                </a:outerShdw>
              </a:effectLst>
            </a:endParaRPr>
          </a:p>
          <a:p>
            <a:pPr marL="0" indent="0">
              <a:lnSpc>
                <a:spcPct val="150000"/>
              </a:lnSpc>
              <a:buNone/>
            </a:pPr>
            <a:r>
              <a:rPr lang="lt-LT" altLang="es-ES" sz="1800" dirty="0"/>
              <a:t>Darbuotojų žinių trūkumas kartais gali tapti sąmoningu veiksmu, kurį sudaro </a:t>
            </a:r>
            <a:r>
              <a:rPr lang="lt-LT" altLang="es-ES" sz="1800" dirty="0" smtClean="0"/>
              <a:t>neinformavimas </a:t>
            </a:r>
            <a:r>
              <a:rPr lang="lt-LT" altLang="es-ES" sz="1800" dirty="0"/>
              <a:t>apie tam tikras nepalankias pasiūlymo sąlygas. Vartotojai tradiciškai skundėsi dėl žvaigždžių sutartyse, kurios vis dažniau traktuojamos kaip galimi sunkumai ir grėsmės. Padėtis nėra </a:t>
            </a:r>
            <a:r>
              <a:rPr lang="lt-LT" altLang="es-ES" sz="1800" dirty="0" smtClean="0"/>
              <a:t>apsunkinama sudėtingų ir ilgų sutarčių </a:t>
            </a:r>
            <a:r>
              <a:rPr lang="lt-LT" altLang="es-ES" sz="1800" dirty="0"/>
              <a:t>bei taisyklių. Įtraukdami darbuotoją, kuris sąmoningai </a:t>
            </a:r>
            <a:r>
              <a:rPr lang="lt-LT" altLang="es-ES" sz="1800" dirty="0" smtClean="0"/>
              <a:t>neperduoda  svarbios informacijos, </a:t>
            </a:r>
            <a:r>
              <a:rPr lang="lt-LT" altLang="es-ES" sz="1800" dirty="0"/>
              <a:t>kuri beveik nepastebima iš pirmo žvilgsnio, turime potencialiai didelę problemą dėl tolesnių santykių tarp įmonės ir jos kliento.</a:t>
            </a:r>
            <a:endParaRPr lang="en-US" altLang="es-ES" sz="1800" dirty="0"/>
          </a:p>
        </p:txBody>
      </p:sp>
      <p:pic>
        <p:nvPicPr>
          <p:cNvPr id="14339" name="Picture 3" descr="C:\Users\lexio\AppData\Local\Microsoft\Windows\INetCache\IE\QZB9TLB2\candor[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61592" y="2883876"/>
            <a:ext cx="3571253" cy="27998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685796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756" y="61122"/>
            <a:ext cx="12152244" cy="6796878"/>
          </a:xfrm>
          <a:prstGeom prst="rect">
            <a:avLst/>
          </a:prstGeom>
        </p:spPr>
      </p:pic>
      <p:sp>
        <p:nvSpPr>
          <p:cNvPr id="34820" name="Marcador de texto 2"/>
          <p:cNvSpPr>
            <a:spLocks noGrp="1"/>
          </p:cNvSpPr>
          <p:nvPr>
            <p:ph type="body" sz="half" idx="4294967295"/>
          </p:nvPr>
        </p:nvSpPr>
        <p:spPr>
          <a:xfrm>
            <a:off x="586154" y="2032309"/>
            <a:ext cx="8241323" cy="4415383"/>
          </a:xfrm>
        </p:spPr>
        <p:txBody>
          <a:bodyPr>
            <a:noAutofit/>
          </a:bodyPr>
          <a:lstStyle/>
          <a:p>
            <a:pPr marL="0" indent="0">
              <a:buNone/>
            </a:pPr>
            <a:r>
              <a:rPr lang="en-US" altLang="es-ES" sz="1800" b="1" dirty="0">
                <a:solidFill>
                  <a:srgbClr val="FF0000"/>
                </a:solidFill>
                <a:effectLst>
                  <a:outerShdw blurRad="38100" dist="38100" dir="2700000" algn="tl">
                    <a:srgbClr val="000000">
                      <a:alpha val="43137"/>
                    </a:srgbClr>
                  </a:outerShdw>
                </a:effectLst>
              </a:rPr>
              <a:t>5. </a:t>
            </a:r>
            <a:r>
              <a:rPr lang="lt-LT" altLang="es-ES" sz="1800" b="1" dirty="0" smtClean="0">
                <a:solidFill>
                  <a:srgbClr val="FF0000"/>
                </a:solidFill>
                <a:effectLst>
                  <a:outerShdw blurRad="38100" dist="38100" dir="2700000" algn="tl">
                    <a:srgbClr val="000000">
                      <a:alpha val="43137"/>
                    </a:srgbClr>
                  </a:outerShdw>
                </a:effectLst>
              </a:rPr>
              <a:t>Per mažas dėmesio skyrimas</a:t>
            </a:r>
            <a:endParaRPr lang="en-US" altLang="es-ES" sz="1800" b="1" dirty="0">
              <a:solidFill>
                <a:srgbClr val="FF0000"/>
              </a:solidFill>
              <a:effectLst>
                <a:outerShdw blurRad="38100" dist="38100" dir="2700000" algn="tl">
                  <a:srgbClr val="000000">
                    <a:alpha val="43137"/>
                  </a:srgbClr>
                </a:outerShdw>
              </a:effectLst>
            </a:endParaRPr>
          </a:p>
          <a:p>
            <a:pPr marL="0" indent="0">
              <a:buNone/>
            </a:pPr>
            <a:endParaRPr lang="en-US" altLang="es-ES" sz="1800" dirty="0"/>
          </a:p>
          <a:p>
            <a:pPr marL="0" indent="0" algn="just">
              <a:lnSpc>
                <a:spcPct val="150000"/>
              </a:lnSpc>
              <a:buNone/>
            </a:pPr>
            <a:r>
              <a:rPr lang="lt-LT" altLang="es-ES" sz="1800" dirty="0"/>
              <a:t>„Jaučiausi kaip peticijos pateikėjas“ - tai labiausiai paplitusi klientų nuomonė</a:t>
            </a:r>
            <a:r>
              <a:rPr lang="lt-LT" altLang="es-ES" sz="1800" dirty="0" smtClean="0"/>
              <a:t>, su kuria jie susidūrė aptarnavimo </a:t>
            </a:r>
            <a:r>
              <a:rPr lang="lt-LT" altLang="es-ES" sz="1800" dirty="0"/>
              <a:t>metu. Pareiškėjas yra asmuo, kuris prašo kažko ir kita šalis gali arba </a:t>
            </a:r>
            <a:r>
              <a:rPr lang="lt-LT" altLang="es-ES" sz="1800" dirty="0" smtClean="0"/>
              <a:t>negali suteikti. </a:t>
            </a:r>
            <a:r>
              <a:rPr lang="lt-LT" altLang="es-ES" sz="1800" dirty="0"/>
              <a:t>Peticijos pateikėjas visada yra silpnesnėje padėtyje. Kliento įtraukimas į peticijos pateikėjo poziciją reiškia visišką iššūkį akivaizdžiausiems ir natūraliems paslaugų standartams. Tuo tarpu kliento privilegija yra gebėjimas </a:t>
            </a:r>
            <a:r>
              <a:rPr lang="lt-LT" altLang="es-ES" sz="1800" dirty="0" smtClean="0"/>
              <a:t>priimti sprendimus ir iškelti lūkesčius </a:t>
            </a:r>
            <a:r>
              <a:rPr lang="lt-LT" altLang="es-ES" sz="1800" dirty="0"/>
              <a:t>už įsipareigojimą konkrečiam prekės ženklo pasiūlymui. Nepaisant to, daugiau nei ketvirtadalis vartotojų, kurie bendrauja su įmonėmis, jaučiasi laikomi peticijos pateikėjais, o </a:t>
            </a:r>
            <a:r>
              <a:rPr lang="lt-LT" altLang="es-ES" sz="1800" dirty="0" smtClean="0"/>
              <a:t>ne pirkėjais.</a:t>
            </a:r>
            <a:endParaRPr lang="pl-PL" altLang="es-ES" sz="1800" dirty="0" smtClean="0"/>
          </a:p>
        </p:txBody>
      </p:sp>
      <p:pic>
        <p:nvPicPr>
          <p:cNvPr id="15363" name="Picture 3" descr="C:\Users\lexio\AppData\Local\Microsoft\Windows\INetCache\IE\QZB9TLB2\customers-300x236[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68911" y="2832589"/>
            <a:ext cx="2857500" cy="2247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02364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Marcador de contenido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9756" y="61122"/>
            <a:ext cx="12152244" cy="6796878"/>
          </a:xfrm>
        </p:spPr>
      </p:pic>
      <p:sp>
        <p:nvSpPr>
          <p:cNvPr id="2" name="Título 1"/>
          <p:cNvSpPr>
            <a:spLocks noGrp="1"/>
          </p:cNvSpPr>
          <p:nvPr>
            <p:ph type="title"/>
          </p:nvPr>
        </p:nvSpPr>
        <p:spPr>
          <a:xfrm>
            <a:off x="1416424" y="1518064"/>
            <a:ext cx="9917498" cy="1325563"/>
          </a:xfrm>
        </p:spPr>
        <p:txBody>
          <a:bodyPr>
            <a:normAutofit/>
          </a:bodyPr>
          <a:lstStyle/>
          <a:p>
            <a:r>
              <a:rPr lang="lt-LT" altLang="es-ES" sz="3200" b="1" dirty="0" smtClean="0"/>
              <a:t>Santrauka</a:t>
            </a:r>
            <a:endParaRPr lang="es-ES" altLang="es-ES" dirty="0"/>
          </a:p>
        </p:txBody>
      </p:sp>
      <p:sp>
        <p:nvSpPr>
          <p:cNvPr id="5" name="Título 1"/>
          <p:cNvSpPr txBox="1">
            <a:spLocks/>
          </p:cNvSpPr>
          <p:nvPr/>
        </p:nvSpPr>
        <p:spPr>
          <a:xfrm>
            <a:off x="2324755" y="2762905"/>
            <a:ext cx="7823292" cy="3089275"/>
          </a:xfrm>
          <a:prstGeom prst="rect">
            <a:avLst/>
          </a:prstGeom>
        </p:spPr>
        <p:txBody>
          <a:bodyPr vert="horz" lIns="91440" tIns="45720" rIns="91440" bIns="45720" rtlCol="0" anchor="ctr">
            <a:noAutofit/>
          </a:bodyPr>
          <a:lstStyle/>
          <a:p>
            <a:pPr marL="457200" lvl="0" indent="-457200">
              <a:lnSpc>
                <a:spcPct val="150000"/>
              </a:lnSpc>
              <a:spcBef>
                <a:spcPct val="0"/>
              </a:spcBef>
              <a:buFont typeface="+mj-lt"/>
              <a:buAutoNum type="arabicPeriod"/>
              <a:defRPr/>
            </a:pPr>
            <a:r>
              <a:rPr lang="lt-LT" altLang="es-ES" sz="2400" b="1" dirty="0" smtClean="0">
                <a:latin typeface="+mj-lt"/>
                <a:ea typeface="+mj-ea"/>
                <a:cs typeface="+mj-cs"/>
              </a:rPr>
              <a:t>Klientų aptarnavimas</a:t>
            </a:r>
            <a:endParaRPr lang="es-ES" altLang="es-ES" sz="2400" b="1" dirty="0" smtClean="0">
              <a:latin typeface="+mj-lt"/>
              <a:ea typeface="+mj-ea"/>
              <a:cs typeface="+mj-cs"/>
            </a:endParaRPr>
          </a:p>
          <a:p>
            <a:pPr marL="457200" lvl="0" indent="-457200">
              <a:lnSpc>
                <a:spcPct val="150000"/>
              </a:lnSpc>
              <a:spcBef>
                <a:spcPct val="0"/>
              </a:spcBef>
              <a:buFont typeface="+mj-lt"/>
              <a:buAutoNum type="arabicPeriod"/>
              <a:defRPr/>
            </a:pPr>
            <a:r>
              <a:rPr lang="lt-LT" altLang="es-ES" sz="2400" b="1" dirty="0" smtClean="0">
                <a:latin typeface="+mj-lt"/>
                <a:ea typeface="+mj-ea"/>
                <a:cs typeface="+mj-cs"/>
              </a:rPr>
              <a:t>Santykių vystymas</a:t>
            </a:r>
            <a:endParaRPr lang="pl-PL" altLang="es-ES" sz="2400" b="1" dirty="0" smtClean="0">
              <a:latin typeface="+mj-lt"/>
              <a:ea typeface="+mj-ea"/>
              <a:cs typeface="+mj-cs"/>
            </a:endParaRPr>
          </a:p>
          <a:p>
            <a:pPr marL="457200" lvl="0" indent="-457200">
              <a:lnSpc>
                <a:spcPct val="150000"/>
              </a:lnSpc>
              <a:spcBef>
                <a:spcPct val="0"/>
              </a:spcBef>
              <a:buFont typeface="+mj-lt"/>
              <a:buAutoNum type="arabicPeriod"/>
              <a:defRPr/>
            </a:pPr>
            <a:r>
              <a:rPr lang="lt-LT" altLang="es-ES" sz="2400" b="1" dirty="0" smtClean="0">
                <a:latin typeface="+mj-lt"/>
                <a:ea typeface="+mj-ea"/>
                <a:cs typeface="+mj-cs"/>
              </a:rPr>
              <a:t>Pagrindinės klientų aptarnavimo klaidos</a:t>
            </a:r>
            <a:r>
              <a:rPr lang="es-ES" altLang="es-ES" sz="2400" b="1" dirty="0" smtClean="0">
                <a:solidFill>
                  <a:srgbClr val="0070C0"/>
                </a:solidFill>
                <a:latin typeface="Bebas" charset="0"/>
                <a:ea typeface="Bebas" charset="0"/>
                <a:cs typeface="Bebas" charset="0"/>
              </a:rPr>
              <a:t/>
            </a:r>
            <a:br>
              <a:rPr lang="es-ES" altLang="es-ES" sz="2400" b="1" dirty="0" smtClean="0">
                <a:solidFill>
                  <a:srgbClr val="0070C0"/>
                </a:solidFill>
                <a:latin typeface="Bebas" charset="0"/>
                <a:ea typeface="Bebas" charset="0"/>
                <a:cs typeface="Bebas" charset="0"/>
              </a:rPr>
            </a:br>
            <a:r>
              <a:rPr kumimoji="0" lang="es-ES" altLang="es-ES" sz="2400" b="0" i="0" u="none" strike="noStrike" kern="1200" cap="none" spc="0" normalizeH="0" baseline="0" noProof="0" dirty="0" smtClean="0">
                <a:ln>
                  <a:noFill/>
                </a:ln>
                <a:solidFill>
                  <a:schemeClr val="tx1"/>
                </a:solidFill>
                <a:effectLst/>
                <a:uLnTx/>
                <a:uFillTx/>
                <a:latin typeface="+mj-lt"/>
                <a:ea typeface="+mj-ea"/>
                <a:cs typeface="+mj-cs"/>
              </a:rPr>
              <a:t/>
            </a:r>
            <a:br>
              <a:rPr kumimoji="0" lang="es-ES" altLang="es-ES" sz="2400" b="0" i="0" u="none" strike="noStrike" kern="1200" cap="none" spc="0" normalizeH="0" baseline="0" noProof="0" dirty="0" smtClean="0">
                <a:ln>
                  <a:noFill/>
                </a:ln>
                <a:solidFill>
                  <a:schemeClr val="tx1"/>
                </a:solidFill>
                <a:effectLst/>
                <a:uLnTx/>
                <a:uFillTx/>
                <a:latin typeface="+mj-lt"/>
                <a:ea typeface="+mj-ea"/>
                <a:cs typeface="+mj-cs"/>
              </a:rPr>
            </a:br>
            <a:endParaRPr kumimoji="0" lang="es-ES" altLang="es-ES" sz="2400" b="0" i="0" u="none" strike="noStrike" kern="1200" cap="none" spc="0" normalizeH="0" baseline="0" noProof="0" dirty="0" smtClean="0">
              <a:ln>
                <a:noFill/>
              </a:ln>
              <a:solidFill>
                <a:schemeClr val="tx1"/>
              </a:solidFill>
              <a:effectLst/>
              <a:uLnTx/>
              <a:uFillTx/>
              <a:latin typeface="+mj-lt"/>
              <a:ea typeface="+mj-ea"/>
              <a:cs typeface="+mj-cs"/>
            </a:endParaRPr>
          </a:p>
        </p:txBody>
      </p:sp>
    </p:spTree>
    <p:extLst>
      <p:ext uri="{BB962C8B-B14F-4D97-AF65-F5344CB8AC3E}">
        <p14:creationId xmlns:p14="http://schemas.microsoft.com/office/powerpoint/2010/main" val="78689802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756" y="61122"/>
            <a:ext cx="12152244" cy="6796878"/>
          </a:xfrm>
          <a:prstGeom prst="rect">
            <a:avLst/>
          </a:prstGeom>
        </p:spPr>
      </p:pic>
      <p:sp>
        <p:nvSpPr>
          <p:cNvPr id="34820" name="Marcador de texto 2"/>
          <p:cNvSpPr>
            <a:spLocks noGrp="1"/>
          </p:cNvSpPr>
          <p:nvPr>
            <p:ph type="body" sz="half" idx="4294967295"/>
          </p:nvPr>
        </p:nvSpPr>
        <p:spPr>
          <a:xfrm>
            <a:off x="586154" y="2032309"/>
            <a:ext cx="8135815" cy="4415383"/>
          </a:xfrm>
        </p:spPr>
        <p:txBody>
          <a:bodyPr>
            <a:noAutofit/>
          </a:bodyPr>
          <a:lstStyle/>
          <a:p>
            <a:pPr marL="0" indent="0" algn="just">
              <a:buNone/>
            </a:pPr>
            <a:r>
              <a:rPr lang="en-US" altLang="es-ES" sz="2000" b="1" dirty="0">
                <a:solidFill>
                  <a:srgbClr val="FF0000"/>
                </a:solidFill>
                <a:effectLst>
                  <a:outerShdw blurRad="38100" dist="38100" dir="2700000" algn="tl">
                    <a:srgbClr val="000000">
                      <a:alpha val="43137"/>
                    </a:srgbClr>
                  </a:outerShdw>
                </a:effectLst>
              </a:rPr>
              <a:t>6. </a:t>
            </a:r>
            <a:r>
              <a:rPr lang="lt-LT" altLang="es-ES" sz="2000" b="1" dirty="0" smtClean="0">
                <a:solidFill>
                  <a:srgbClr val="FF0000"/>
                </a:solidFill>
                <a:effectLst>
                  <a:outerShdw blurRad="38100" dist="38100" dir="2700000" algn="tl">
                    <a:srgbClr val="000000">
                      <a:alpha val="43137"/>
                    </a:srgbClr>
                  </a:outerShdw>
                </a:effectLst>
              </a:rPr>
              <a:t>Mažas aptarnavimo darbuotojų asmeninės kultūros lygis</a:t>
            </a:r>
            <a:endParaRPr lang="en-US" altLang="es-ES" sz="2000" b="1" dirty="0">
              <a:solidFill>
                <a:srgbClr val="FF0000"/>
              </a:solidFill>
              <a:effectLst>
                <a:outerShdw blurRad="38100" dist="38100" dir="2700000" algn="tl">
                  <a:srgbClr val="000000">
                    <a:alpha val="43137"/>
                  </a:srgbClr>
                </a:outerShdw>
              </a:effectLst>
            </a:endParaRPr>
          </a:p>
          <a:p>
            <a:pPr marL="0" indent="0">
              <a:buNone/>
            </a:pPr>
            <a:endParaRPr lang="en-US" altLang="es-ES" sz="1800" dirty="0"/>
          </a:p>
          <a:p>
            <a:pPr marL="0" indent="0" algn="just">
              <a:lnSpc>
                <a:spcPct val="150000"/>
              </a:lnSpc>
              <a:buNone/>
            </a:pPr>
            <a:r>
              <a:rPr lang="lt-LT" altLang="es-ES" sz="1800" dirty="0"/>
              <a:t>Beveik penktadalis vartotojų nuolat skundžiasi dėl nemalonaus, nesąžiningo ir </a:t>
            </a:r>
            <a:r>
              <a:rPr lang="lt-LT" altLang="es-ES" sz="1800" dirty="0" smtClean="0"/>
              <a:t>šiurkštaus </a:t>
            </a:r>
            <a:r>
              <a:rPr lang="lt-LT" altLang="es-ES" sz="1800" dirty="0"/>
              <a:t>aptarnavimo! Dažnai yra ir situacijų, kai tam tikros įmonės darbuotojas yra labai </a:t>
            </a:r>
            <a:r>
              <a:rPr lang="lt-LT" altLang="es-ES" sz="1800" dirty="0" smtClean="0"/>
              <a:t>pasyvus ir nerodantis jokio susidomėjimo apie </a:t>
            </a:r>
            <a:r>
              <a:rPr lang="lt-LT" altLang="es-ES" sz="1800" dirty="0"/>
              <a:t>kliento </a:t>
            </a:r>
            <a:r>
              <a:rPr lang="lt-LT" altLang="es-ES" sz="1800" dirty="0" smtClean="0"/>
              <a:t>poreikius. Klientams </a:t>
            </a:r>
            <a:r>
              <a:rPr lang="lt-LT" altLang="es-ES" sz="1800" dirty="0"/>
              <a:t>susidaro </a:t>
            </a:r>
            <a:r>
              <a:rPr lang="lt-LT" altLang="es-ES" sz="1800" dirty="0" smtClean="0"/>
              <a:t>įspūdis, </a:t>
            </a:r>
            <a:r>
              <a:rPr lang="lt-LT" altLang="es-ES" sz="1800" dirty="0"/>
              <a:t>kad tie, kurie juos </a:t>
            </a:r>
            <a:r>
              <a:rPr lang="lt-LT" altLang="es-ES" sz="1800" dirty="0" smtClean="0"/>
              <a:t>aptarnauja, </a:t>
            </a:r>
            <a:r>
              <a:rPr lang="lt-LT" altLang="es-ES" sz="1800" dirty="0" smtClean="0"/>
              <a:t>baudžia juos, skundžiasi dėl įsipareigojimo stokos ir kliento </a:t>
            </a:r>
            <a:r>
              <a:rPr lang="lt-LT" altLang="es-ES" sz="1800" dirty="0" smtClean="0"/>
              <a:t>laikymo </a:t>
            </a:r>
            <a:r>
              <a:rPr lang="lt-LT" altLang="es-ES" sz="1800" dirty="0" smtClean="0"/>
              <a:t>kliūtimi.</a:t>
            </a:r>
            <a:endParaRPr lang="en-US" altLang="es-ES" sz="1800" dirty="0"/>
          </a:p>
        </p:txBody>
      </p:sp>
      <p:pic>
        <p:nvPicPr>
          <p:cNvPr id="7" name="Symbol zastępczy zawartości 2">
            <a:extLst>
              <a:ext uri="{FF2B5EF4-FFF2-40B4-BE49-F238E27FC236}">
                <a16:creationId xmlns:a16="http://schemas.microsoft.com/office/drawing/2014/main" xmlns="" id="{254686D4-A2CC-4AED-9F53-69102C33D73A}"/>
              </a:ext>
            </a:extLst>
          </p:cNvPr>
          <p:cNvPicPr>
            <a:picLocks noChangeAspect="1"/>
          </p:cNvPicPr>
          <p:nvPr/>
        </p:nvPicPr>
        <p:blipFill>
          <a:blip r:embed="rId3"/>
          <a:stretch>
            <a:fillRect/>
          </a:stretch>
        </p:blipFill>
        <p:spPr>
          <a:xfrm>
            <a:off x="9071093" y="1482093"/>
            <a:ext cx="2674937" cy="1977468"/>
          </a:xfrm>
          <a:prstGeom prst="rect">
            <a:avLst/>
          </a:prstGeom>
        </p:spPr>
      </p:pic>
      <p:pic>
        <p:nvPicPr>
          <p:cNvPr id="8" name="Obraz 7">
            <a:extLst>
              <a:ext uri="{FF2B5EF4-FFF2-40B4-BE49-F238E27FC236}">
                <a16:creationId xmlns:a16="http://schemas.microsoft.com/office/drawing/2014/main" xmlns="" id="{242F6876-4BDC-47BF-B7D0-02D9A099A661}"/>
              </a:ext>
            </a:extLst>
          </p:cNvPr>
          <p:cNvPicPr>
            <a:picLocks noChangeAspect="1"/>
          </p:cNvPicPr>
          <p:nvPr/>
        </p:nvPicPr>
        <p:blipFill>
          <a:blip r:embed="rId4"/>
          <a:stretch>
            <a:fillRect/>
          </a:stretch>
        </p:blipFill>
        <p:spPr>
          <a:xfrm>
            <a:off x="9081936" y="3798382"/>
            <a:ext cx="2674937" cy="2198879"/>
          </a:xfrm>
          <a:prstGeom prst="rect">
            <a:avLst/>
          </a:prstGeom>
        </p:spPr>
      </p:pic>
    </p:spTree>
    <p:extLst>
      <p:ext uri="{BB962C8B-B14F-4D97-AF65-F5344CB8AC3E}">
        <p14:creationId xmlns:p14="http://schemas.microsoft.com/office/powerpoint/2010/main" val="196948983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756" y="61122"/>
            <a:ext cx="12152244" cy="6796878"/>
          </a:xfrm>
          <a:prstGeom prst="rect">
            <a:avLst/>
          </a:prstGeom>
        </p:spPr>
      </p:pic>
      <p:sp>
        <p:nvSpPr>
          <p:cNvPr id="34820" name="Marcador de texto 2"/>
          <p:cNvSpPr>
            <a:spLocks noGrp="1"/>
          </p:cNvSpPr>
          <p:nvPr>
            <p:ph type="body" sz="half" idx="4294967295"/>
          </p:nvPr>
        </p:nvSpPr>
        <p:spPr>
          <a:xfrm>
            <a:off x="621323" y="2266771"/>
            <a:ext cx="8135815" cy="4415383"/>
          </a:xfrm>
        </p:spPr>
        <p:txBody>
          <a:bodyPr>
            <a:noAutofit/>
          </a:bodyPr>
          <a:lstStyle/>
          <a:p>
            <a:pPr marL="0" indent="0">
              <a:buNone/>
            </a:pPr>
            <a:r>
              <a:rPr lang="en-US" altLang="es-ES" sz="2000" b="1" dirty="0">
                <a:solidFill>
                  <a:srgbClr val="FF0000"/>
                </a:solidFill>
                <a:effectLst>
                  <a:outerShdw blurRad="38100" dist="38100" dir="2700000" algn="tl">
                    <a:srgbClr val="000000">
                      <a:alpha val="43137"/>
                    </a:srgbClr>
                  </a:outerShdw>
                </a:effectLst>
              </a:rPr>
              <a:t>7. </a:t>
            </a:r>
            <a:r>
              <a:rPr lang="lt-LT" altLang="es-ES" sz="2000" b="1" dirty="0" smtClean="0">
                <a:solidFill>
                  <a:srgbClr val="FF0000"/>
                </a:solidFill>
                <a:effectLst>
                  <a:outerShdw blurRad="38100" dist="38100" dir="2700000" algn="tl">
                    <a:srgbClr val="000000">
                      <a:alpha val="43137"/>
                    </a:srgbClr>
                  </a:outerShdw>
                </a:effectLst>
              </a:rPr>
              <a:t>Klaidos ir nesusipratimai sąskaitose, sutartyse ir dokumentuose</a:t>
            </a:r>
            <a:endParaRPr lang="en-US" altLang="es-ES" sz="2000" b="1" dirty="0">
              <a:solidFill>
                <a:srgbClr val="FF0000"/>
              </a:solidFill>
              <a:effectLst>
                <a:outerShdw blurRad="38100" dist="38100" dir="2700000" algn="tl">
                  <a:srgbClr val="000000">
                    <a:alpha val="43137"/>
                  </a:srgbClr>
                </a:outerShdw>
              </a:effectLst>
            </a:endParaRPr>
          </a:p>
          <a:p>
            <a:pPr marL="0" indent="0">
              <a:buNone/>
            </a:pPr>
            <a:endParaRPr lang="en-US" altLang="es-ES" sz="1800" dirty="0"/>
          </a:p>
          <a:p>
            <a:pPr marL="0" indent="0" algn="just">
              <a:lnSpc>
                <a:spcPct val="150000"/>
              </a:lnSpc>
              <a:buNone/>
            </a:pPr>
            <a:r>
              <a:rPr lang="lt-LT" altLang="es-ES" sz="1800" smtClean="0"/>
              <a:t>Užsisakinėdami </a:t>
            </a:r>
            <a:r>
              <a:rPr lang="lt-LT" altLang="es-ES" sz="1800" dirty="0"/>
              <a:t>iš internetinės parduotuvės rasite produktų, kurių nepasirinkote. Bankas surinko netinkamą komisinį mokestį. Telefono </a:t>
            </a:r>
            <a:r>
              <a:rPr lang="lt-LT" altLang="es-ES" sz="1800" dirty="0" smtClean="0"/>
              <a:t>sąskaitoje rodomas </a:t>
            </a:r>
            <a:r>
              <a:rPr lang="lt-LT" altLang="es-ES" sz="1800" dirty="0"/>
              <a:t>mokestis už duomenų perdavimą, nors mes </a:t>
            </a:r>
            <a:r>
              <a:rPr lang="lt-LT" altLang="es-ES" sz="1800" dirty="0" smtClean="0"/>
              <a:t>neviršijome limito.  Su tokia suituacija susiduria beveik kas penktas vartotojas.</a:t>
            </a:r>
            <a:endParaRPr lang="en-US" altLang="es-ES" sz="2000" dirty="0"/>
          </a:p>
        </p:txBody>
      </p:sp>
      <p:pic>
        <p:nvPicPr>
          <p:cNvPr id="16386" name="Picture 2" descr="C:\Users\lexio\AppData\Local\Microsoft\Windows\INetCache\IE\HHA3ULAZ\6788971416_5721c64bda_z[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53096" y="2965939"/>
            <a:ext cx="2988811" cy="22322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324374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756" y="61122"/>
            <a:ext cx="12152244" cy="6796878"/>
          </a:xfrm>
          <a:prstGeom prst="rect">
            <a:avLst/>
          </a:prstGeom>
        </p:spPr>
      </p:pic>
      <p:sp>
        <p:nvSpPr>
          <p:cNvPr id="34820" name="Marcador de texto 2"/>
          <p:cNvSpPr>
            <a:spLocks noGrp="1"/>
          </p:cNvSpPr>
          <p:nvPr>
            <p:ph type="body" sz="half" idx="4294967295"/>
          </p:nvPr>
        </p:nvSpPr>
        <p:spPr>
          <a:xfrm>
            <a:off x="621323" y="2266771"/>
            <a:ext cx="8135815" cy="4415383"/>
          </a:xfrm>
        </p:spPr>
        <p:txBody>
          <a:bodyPr>
            <a:noAutofit/>
          </a:bodyPr>
          <a:lstStyle/>
          <a:p>
            <a:pPr marL="0" indent="0">
              <a:buNone/>
            </a:pPr>
            <a:r>
              <a:rPr lang="pl-PL" sz="2000" b="1" dirty="0" smtClean="0">
                <a:solidFill>
                  <a:srgbClr val="FF0000"/>
                </a:solidFill>
                <a:effectLst>
                  <a:outerShdw blurRad="38100" dist="38100" dir="2700000" algn="tl">
                    <a:srgbClr val="000000">
                      <a:alpha val="43137"/>
                    </a:srgbClr>
                  </a:outerShdw>
                </a:effectLst>
              </a:rPr>
              <a:t>8</a:t>
            </a:r>
            <a:r>
              <a:rPr lang="en-US" sz="2000" b="1" dirty="0" smtClean="0">
                <a:solidFill>
                  <a:srgbClr val="FF0000"/>
                </a:solidFill>
                <a:effectLst>
                  <a:outerShdw blurRad="38100" dist="38100" dir="2700000" algn="tl">
                    <a:srgbClr val="000000">
                      <a:alpha val="43137"/>
                    </a:srgbClr>
                  </a:outerShdw>
                </a:effectLst>
              </a:rPr>
              <a:t>. </a:t>
            </a:r>
            <a:r>
              <a:rPr lang="lt-LT" sz="2000" b="1" dirty="0" smtClean="0">
                <a:solidFill>
                  <a:srgbClr val="FF0000"/>
                </a:solidFill>
                <a:effectLst>
                  <a:outerShdw blurRad="38100" dist="38100" dir="2700000" algn="tl">
                    <a:srgbClr val="000000">
                      <a:alpha val="43137"/>
                    </a:srgbClr>
                  </a:outerShdw>
                </a:effectLst>
              </a:rPr>
              <a:t>Jokio kontakto palaikymo po pardavimo (nors buvo žadėta)</a:t>
            </a:r>
            <a:endParaRPr lang="pl-PL" sz="2000" b="1" dirty="0" smtClean="0">
              <a:solidFill>
                <a:srgbClr val="FF0000"/>
              </a:solidFill>
              <a:effectLst>
                <a:outerShdw blurRad="38100" dist="38100" dir="2700000" algn="tl">
                  <a:srgbClr val="000000">
                    <a:alpha val="43137"/>
                  </a:srgbClr>
                </a:outerShdw>
              </a:effectLst>
            </a:endParaRPr>
          </a:p>
          <a:p>
            <a:pPr marL="0" indent="0">
              <a:buNone/>
            </a:pPr>
            <a:endParaRPr lang="en-US" sz="2000" b="1" dirty="0">
              <a:solidFill>
                <a:srgbClr val="FF0000"/>
              </a:solidFill>
              <a:effectLst>
                <a:outerShdw blurRad="38100" dist="38100" dir="2700000" algn="tl">
                  <a:srgbClr val="000000">
                    <a:alpha val="43137"/>
                  </a:srgbClr>
                </a:outerShdw>
              </a:effectLst>
            </a:endParaRPr>
          </a:p>
          <a:p>
            <a:pPr marL="0" indent="0" algn="just">
              <a:lnSpc>
                <a:spcPct val="150000"/>
              </a:lnSpc>
              <a:buNone/>
            </a:pPr>
            <a:r>
              <a:rPr lang="lt-LT" sz="1800" dirty="0" smtClean="0"/>
              <a:t>Bandydami apibūdinti </a:t>
            </a:r>
            <a:r>
              <a:rPr lang="lt-LT" sz="1800" dirty="0"/>
              <a:t>šią problemą vartotojai nurodė dviejų tipų situacijas. Pirmasis iš jų yra neįvykdytas pažadas susisiekti su klientu po sutarties sudarymo ar produkto įsigijimo. </a:t>
            </a:r>
            <a:r>
              <a:rPr lang="lt-LT" sz="1800" dirty="0" smtClean="0"/>
              <a:t>Jiems susidarė </a:t>
            </a:r>
            <a:r>
              <a:rPr lang="lt-LT" sz="1800" dirty="0"/>
              <a:t>jausmas, kad klientas yra svarbus ir vertinamas tik iki sandorio sudarymo. Tada bendrovė </a:t>
            </a:r>
            <a:r>
              <a:rPr lang="lt-LT" sz="1800" dirty="0" smtClean="0"/>
              <a:t>tampa </a:t>
            </a:r>
            <a:r>
              <a:rPr lang="lt-LT" sz="1800" dirty="0"/>
              <a:t>visiškai </a:t>
            </a:r>
            <a:r>
              <a:rPr lang="lt-LT" sz="1800" dirty="0" smtClean="0"/>
              <a:t>nesuinteresuota</a:t>
            </a:r>
            <a:r>
              <a:rPr lang="lt-LT" sz="1800" dirty="0"/>
              <a:t>. Antroji patirtis </a:t>
            </a:r>
            <a:r>
              <a:rPr lang="lt-LT" sz="1800" dirty="0" smtClean="0"/>
              <a:t>yra sulaukus </a:t>
            </a:r>
            <a:r>
              <a:rPr lang="lt-LT" sz="1800" dirty="0"/>
              <a:t>įmonės darbuotojo </a:t>
            </a:r>
            <a:r>
              <a:rPr lang="lt-LT" sz="1800" dirty="0" smtClean="0"/>
              <a:t>susisiekimo su klientu, </a:t>
            </a:r>
            <a:r>
              <a:rPr lang="lt-LT" sz="1800" dirty="0"/>
              <a:t>tačiau </a:t>
            </a:r>
            <a:r>
              <a:rPr lang="lt-LT" sz="1800" dirty="0" smtClean="0"/>
              <a:t>kontaktuojama schematiškai</a:t>
            </a:r>
            <a:r>
              <a:rPr lang="lt-LT" sz="1800" dirty="0"/>
              <a:t>, pasyviai ir be įsipareigojimo.</a:t>
            </a:r>
            <a:endParaRPr lang="pl-PL" sz="1800" dirty="0"/>
          </a:p>
        </p:txBody>
      </p:sp>
      <p:pic>
        <p:nvPicPr>
          <p:cNvPr id="17410" name="Picture 2" descr="C:\Users\lexio\AppData\Local\Microsoft\Windows\INetCache\IE\HHA3ULAZ\phone-381286_64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53112" y="3248546"/>
            <a:ext cx="3039596" cy="2146715"/>
          </a:xfrm>
          <a:prstGeom prst="rect">
            <a:avLst/>
          </a:prstGeom>
          <a:noFill/>
          <a:extLst>
            <a:ext uri="{909E8E84-426E-40DD-AFC4-6F175D3DCCD1}">
              <a14:hiddenFill xmlns:a14="http://schemas.microsoft.com/office/drawing/2010/main">
                <a:solidFill>
                  <a:srgbClr val="FFFFFF"/>
                </a:solidFill>
              </a14:hiddenFill>
            </a:ext>
          </a:extLst>
        </p:spPr>
      </p:pic>
      <p:cxnSp>
        <p:nvCxnSpPr>
          <p:cNvPr id="3" name="Łącznik prostoliniowy 2"/>
          <p:cNvCxnSpPr/>
          <p:nvPr/>
        </p:nvCxnSpPr>
        <p:spPr>
          <a:xfrm>
            <a:off x="8953112" y="3248546"/>
            <a:ext cx="3039596" cy="2146715"/>
          </a:xfrm>
          <a:prstGeom prst="line">
            <a:avLst/>
          </a:prstGeom>
          <a:ln w="7302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940887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756" y="61122"/>
            <a:ext cx="12152244" cy="6796878"/>
          </a:xfrm>
          <a:prstGeom prst="rect">
            <a:avLst/>
          </a:prstGeom>
        </p:spPr>
      </p:pic>
      <p:sp>
        <p:nvSpPr>
          <p:cNvPr id="34820" name="Marcador de texto 2"/>
          <p:cNvSpPr>
            <a:spLocks noGrp="1"/>
          </p:cNvSpPr>
          <p:nvPr>
            <p:ph type="body" sz="half" idx="4294967295"/>
          </p:nvPr>
        </p:nvSpPr>
        <p:spPr>
          <a:xfrm>
            <a:off x="621323" y="2266771"/>
            <a:ext cx="8135815" cy="4415383"/>
          </a:xfrm>
        </p:spPr>
        <p:txBody>
          <a:bodyPr>
            <a:noAutofit/>
          </a:bodyPr>
          <a:lstStyle/>
          <a:p>
            <a:pPr marL="0" indent="0">
              <a:lnSpc>
                <a:spcPct val="150000"/>
              </a:lnSpc>
              <a:buNone/>
            </a:pPr>
            <a:r>
              <a:rPr lang="en-US" altLang="es-ES" sz="2000" b="1" dirty="0">
                <a:solidFill>
                  <a:srgbClr val="FF0000"/>
                </a:solidFill>
                <a:effectLst>
                  <a:outerShdw blurRad="38100" dist="38100" dir="2700000" algn="tl">
                    <a:srgbClr val="000000">
                      <a:alpha val="43137"/>
                    </a:srgbClr>
                  </a:outerShdw>
                </a:effectLst>
              </a:rPr>
              <a:t>10. </a:t>
            </a:r>
            <a:r>
              <a:rPr lang="lt-LT" altLang="es-ES" sz="2000" b="1" dirty="0" smtClean="0">
                <a:solidFill>
                  <a:srgbClr val="FF0000"/>
                </a:solidFill>
                <a:effectLst>
                  <a:outerShdw blurRad="38100" dist="38100" dir="2700000" algn="tl">
                    <a:srgbClr val="000000">
                      <a:alpha val="43137"/>
                    </a:srgbClr>
                  </a:outerShdw>
                </a:effectLst>
              </a:rPr>
              <a:t>Sudėtingos ir nesuprantamos kalbos bei terminų naudojimas</a:t>
            </a:r>
            <a:endParaRPr lang="en-US" altLang="es-ES" sz="2000" b="1" dirty="0">
              <a:solidFill>
                <a:srgbClr val="FF0000"/>
              </a:solidFill>
              <a:effectLst>
                <a:outerShdw blurRad="38100" dist="38100" dir="2700000" algn="tl">
                  <a:srgbClr val="000000">
                    <a:alpha val="43137"/>
                  </a:srgbClr>
                </a:outerShdw>
              </a:effectLst>
            </a:endParaRPr>
          </a:p>
          <a:p>
            <a:pPr marL="0" indent="0">
              <a:lnSpc>
                <a:spcPct val="150000"/>
              </a:lnSpc>
              <a:buNone/>
            </a:pPr>
            <a:endParaRPr lang="en-US" altLang="es-ES" sz="2000" dirty="0"/>
          </a:p>
          <a:p>
            <a:pPr marL="0" indent="0" algn="just">
              <a:lnSpc>
                <a:spcPct val="150000"/>
              </a:lnSpc>
              <a:buNone/>
            </a:pPr>
            <a:r>
              <a:rPr lang="lt-LT" altLang="es-ES" sz="2000" dirty="0"/>
              <a:t>Šią problemą ypač dažnai pabrėžia klientai, </a:t>
            </a:r>
            <a:r>
              <a:rPr lang="lt-LT" altLang="es-ES" sz="2000" dirty="0" smtClean="0"/>
              <a:t>palaikantys kontaktus </a:t>
            </a:r>
            <a:r>
              <a:rPr lang="lt-LT" altLang="es-ES" sz="2000" dirty="0"/>
              <a:t>su finansų ir technologijų įmonėmis bei automobilių remonto dirbtuvėmis.</a:t>
            </a:r>
            <a:endParaRPr lang="en-US" altLang="es-ES" sz="2000" dirty="0"/>
          </a:p>
        </p:txBody>
      </p:sp>
      <p:pic>
        <p:nvPicPr>
          <p:cNvPr id="18434" name="Picture 2" descr="C:\Users\lexio\AppData\Local\Microsoft\Windows\INetCache\IE\HA1I8GIQ\Bosoo_mongol_bicig[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33692" y="4143547"/>
            <a:ext cx="3458308" cy="11759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43495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Marcador de contenido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9756" y="0"/>
            <a:ext cx="12152244" cy="6796878"/>
          </a:xfrm>
        </p:spPr>
      </p:pic>
      <p:sp>
        <p:nvSpPr>
          <p:cNvPr id="2" name="Título 1"/>
          <p:cNvSpPr>
            <a:spLocks noGrp="1"/>
          </p:cNvSpPr>
          <p:nvPr>
            <p:ph type="title"/>
          </p:nvPr>
        </p:nvSpPr>
        <p:spPr>
          <a:xfrm>
            <a:off x="1416424" y="1518064"/>
            <a:ext cx="9917498" cy="1325563"/>
          </a:xfrm>
        </p:spPr>
        <p:txBody>
          <a:bodyPr>
            <a:normAutofit/>
          </a:bodyPr>
          <a:lstStyle/>
          <a:p>
            <a:r>
              <a:rPr lang="lt-LT" altLang="es-ES" sz="3200" b="1" dirty="0" smtClean="0">
                <a:latin typeface="+mn-lt"/>
              </a:rPr>
              <a:t>Tikslai ir turinys</a:t>
            </a:r>
            <a:endParaRPr lang="es-ES" sz="3200" b="1" dirty="0">
              <a:solidFill>
                <a:srgbClr val="0070C0"/>
              </a:solidFill>
              <a:latin typeface="+mn-lt"/>
              <a:ea typeface="Bebas" charset="0"/>
              <a:cs typeface="Bebas" charset="0"/>
            </a:endParaRPr>
          </a:p>
        </p:txBody>
      </p:sp>
      <p:sp>
        <p:nvSpPr>
          <p:cNvPr id="5" name="Título 1"/>
          <p:cNvSpPr txBox="1">
            <a:spLocks/>
          </p:cNvSpPr>
          <p:nvPr/>
        </p:nvSpPr>
        <p:spPr>
          <a:xfrm>
            <a:off x="2115670" y="2762905"/>
            <a:ext cx="8833684" cy="3089275"/>
          </a:xfrm>
          <a:prstGeom prst="rect">
            <a:avLst/>
          </a:prstGeom>
        </p:spPr>
        <p:txBody>
          <a:bodyPr vert="horz" lIns="91440" tIns="45720" rIns="91440" bIns="45720" rtlCol="0" anchor="ctr">
            <a:noAutofit/>
          </a:bodyPr>
          <a:lstStyle/>
          <a:p>
            <a:pPr>
              <a:buFont typeface="Arial" panose="020B0604020202020204" pitchFamily="34" charset="0"/>
              <a:buChar char="•"/>
              <a:defRPr/>
            </a:pPr>
            <a:r>
              <a:rPr lang="lt-LT" altLang="es-ES" sz="2400" dirty="0" smtClean="0"/>
              <a:t> Tikslas </a:t>
            </a:r>
            <a:r>
              <a:rPr lang="en-US" altLang="es-ES" sz="2400" dirty="0" smtClean="0"/>
              <a:t>1</a:t>
            </a:r>
            <a:r>
              <a:rPr lang="lt-LT" altLang="es-ES" sz="2400" dirty="0"/>
              <a:t> </a:t>
            </a:r>
            <a:r>
              <a:rPr lang="en-US" altLang="es-ES" sz="2400" dirty="0" smtClean="0"/>
              <a:t>- </a:t>
            </a:r>
            <a:r>
              <a:rPr lang="lt-LT" altLang="es-ES" sz="2400" dirty="0" smtClean="0"/>
              <a:t>a</a:t>
            </a:r>
            <a:r>
              <a:rPr lang="lt-LT" sz="2400" dirty="0" smtClean="0"/>
              <a:t>pibrėžti </a:t>
            </a:r>
            <a:r>
              <a:rPr lang="lt-LT" sz="2400" dirty="0"/>
              <a:t>klientų aptarnavimo koncepciją ir jos charakteristikas.</a:t>
            </a:r>
            <a:endParaRPr lang="en-US" altLang="es-ES" sz="2400" dirty="0" smtClean="0"/>
          </a:p>
          <a:p>
            <a:pPr>
              <a:defRPr/>
            </a:pPr>
            <a:r>
              <a:rPr lang="en-US" altLang="es-ES" sz="2400" dirty="0" smtClean="0"/>
              <a:t> </a:t>
            </a:r>
          </a:p>
          <a:p>
            <a:pPr>
              <a:buFont typeface="Arial" panose="020B0604020202020204" pitchFamily="34" charset="0"/>
              <a:buChar char="•"/>
              <a:defRPr/>
            </a:pPr>
            <a:r>
              <a:rPr lang="lt-LT" altLang="es-ES" sz="2400" dirty="0" smtClean="0"/>
              <a:t> Tikslas</a:t>
            </a:r>
            <a:r>
              <a:rPr lang="en-US" altLang="es-ES" sz="2400" dirty="0" smtClean="0"/>
              <a:t> 2</a:t>
            </a:r>
            <a:r>
              <a:rPr lang="lt-LT" altLang="es-ES" sz="2400" dirty="0" smtClean="0"/>
              <a:t> </a:t>
            </a:r>
            <a:r>
              <a:rPr lang="en-US" altLang="es-ES" sz="2400" dirty="0" smtClean="0"/>
              <a:t>–</a:t>
            </a:r>
            <a:r>
              <a:rPr lang="lt-LT" altLang="es-ES" sz="2400" dirty="0" smtClean="0"/>
              <a:t> paaiškinti gerų santykių svarbą gerinant sėkmės galimybes.</a:t>
            </a:r>
          </a:p>
          <a:p>
            <a:pPr>
              <a:buFont typeface="Arial" panose="020B0604020202020204" pitchFamily="34" charset="0"/>
              <a:buChar char="•"/>
              <a:defRPr/>
            </a:pPr>
            <a:endParaRPr lang="en-US" altLang="es-ES" sz="2400" dirty="0" smtClean="0"/>
          </a:p>
          <a:p>
            <a:pPr>
              <a:buFont typeface="Arial" panose="020B0604020202020204" pitchFamily="34" charset="0"/>
              <a:buChar char="•"/>
              <a:defRPr/>
            </a:pPr>
            <a:r>
              <a:rPr lang="lt-LT" altLang="es-ES" sz="2400" dirty="0" smtClean="0"/>
              <a:t>Turinys</a:t>
            </a:r>
            <a:r>
              <a:rPr lang="en-US" altLang="es-ES" sz="2400" dirty="0" smtClean="0"/>
              <a:t>: </a:t>
            </a:r>
            <a:r>
              <a:rPr lang="lt-LT" altLang="es-ES" sz="2400" dirty="0" smtClean="0"/>
              <a:t>klientų aptarnavimo aprašymas, požiūris į jį ir klaidos.</a:t>
            </a:r>
            <a:endParaRPr lang="es-ES" altLang="es-ES" sz="2400" dirty="0" smtClean="0"/>
          </a:p>
        </p:txBody>
      </p:sp>
    </p:spTree>
    <p:extLst>
      <p:ext uri="{BB962C8B-B14F-4D97-AF65-F5344CB8AC3E}">
        <p14:creationId xmlns:p14="http://schemas.microsoft.com/office/powerpoint/2010/main" val="7868980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Marcador de contenido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9756" y="61122"/>
            <a:ext cx="12152244" cy="6796878"/>
          </a:xfrm>
        </p:spPr>
      </p:pic>
      <p:sp>
        <p:nvSpPr>
          <p:cNvPr id="2" name="Título 1"/>
          <p:cNvSpPr>
            <a:spLocks noGrp="1"/>
          </p:cNvSpPr>
          <p:nvPr>
            <p:ph type="title"/>
          </p:nvPr>
        </p:nvSpPr>
        <p:spPr>
          <a:xfrm>
            <a:off x="1416424" y="1518064"/>
            <a:ext cx="9917498" cy="1325563"/>
          </a:xfrm>
        </p:spPr>
        <p:txBody>
          <a:bodyPr>
            <a:normAutofit/>
          </a:bodyPr>
          <a:lstStyle/>
          <a:p>
            <a:r>
              <a:rPr lang="lt-LT" altLang="es-ES" sz="3200" b="1" dirty="0" smtClean="0"/>
              <a:t>Mokymo metodo aprašymas</a:t>
            </a:r>
            <a:endParaRPr lang="es-ES" sz="3200" b="1" dirty="0">
              <a:solidFill>
                <a:srgbClr val="0070C0"/>
              </a:solidFill>
              <a:latin typeface="Bebas" charset="0"/>
              <a:ea typeface="Bebas" charset="0"/>
              <a:cs typeface="Bebas" charset="0"/>
            </a:endParaRPr>
          </a:p>
        </p:txBody>
      </p:sp>
      <p:sp>
        <p:nvSpPr>
          <p:cNvPr id="9" name="Marcador de texto 2"/>
          <p:cNvSpPr txBox="1">
            <a:spLocks/>
          </p:cNvSpPr>
          <p:nvPr/>
        </p:nvSpPr>
        <p:spPr bwMode="auto">
          <a:xfrm>
            <a:off x="1418290" y="2708275"/>
            <a:ext cx="9016627" cy="279605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742950" lvl="1" indent="-285750" fontAlgn="base">
              <a:spcBef>
                <a:spcPct val="20000"/>
              </a:spcBef>
              <a:spcAft>
                <a:spcPct val="0"/>
              </a:spcAft>
              <a:buFont typeface="Arial" charset="0"/>
              <a:buChar char="–"/>
              <a:defRPr/>
            </a:pPr>
            <a:endParaRPr lang="lt-LT" altLang="es-ES" sz="2000" dirty="0">
              <a:solidFill>
                <a:sysClr val="windowText" lastClr="000000"/>
              </a:solidFill>
            </a:endParaRPr>
          </a:p>
          <a:p>
            <a:pPr marL="742950" lvl="1" indent="-285750" fontAlgn="base">
              <a:spcBef>
                <a:spcPct val="20000"/>
              </a:spcBef>
              <a:spcAft>
                <a:spcPct val="0"/>
              </a:spcAft>
              <a:buFont typeface="Arial" charset="0"/>
              <a:buChar char="–"/>
              <a:defRPr/>
            </a:pPr>
            <a:r>
              <a:rPr lang="lt-LT" altLang="es-ES" sz="2000" dirty="0">
                <a:solidFill>
                  <a:sysClr val="windowText" lastClr="000000"/>
                </a:solidFill>
              </a:rPr>
              <a:t>Šio mokymo veiklos dalyvis turi atidžiai perskaityti skaidres ir laikytis siūlomų pratybų, kad būtų galima apžvelgti siūlomo turinio svarbą ir jos pritaikymą sėkmingam verslininkui.</a:t>
            </a:r>
          </a:p>
          <a:p>
            <a:pPr marL="742950" lvl="1" indent="-285750" fontAlgn="base">
              <a:spcBef>
                <a:spcPct val="20000"/>
              </a:spcBef>
              <a:spcAft>
                <a:spcPct val="0"/>
              </a:spcAft>
              <a:buFont typeface="Arial" charset="0"/>
              <a:buChar char="–"/>
              <a:defRPr/>
            </a:pPr>
            <a:endParaRPr kumimoji="0" lang="en-US" altLang="es-ES" sz="2000" b="0" i="0" u="none" strike="noStrike" kern="1200" cap="none" spc="0" normalizeH="0" baseline="0" noProof="0" dirty="0" smtClean="0">
              <a:ln>
                <a:noFill/>
              </a:ln>
              <a:solidFill>
                <a:sysClr val="windowText" lastClr="000000"/>
              </a:solidFill>
              <a:effectLst/>
              <a:uLnTx/>
              <a:uFillTx/>
              <a:latin typeface="Calibri"/>
              <a:ea typeface="+mn-ea"/>
              <a:cs typeface="+mn-cs"/>
            </a:endParaRPr>
          </a:p>
          <a:p>
            <a:pPr marL="742950" marR="0" lvl="1" indent="-285750" algn="l" defTabSz="914400" rtl="0" eaLnBrk="1" fontAlgn="base" latinLnBrk="0" hangingPunct="1">
              <a:lnSpc>
                <a:spcPct val="100000"/>
              </a:lnSpc>
              <a:spcBef>
                <a:spcPct val="20000"/>
              </a:spcBef>
              <a:spcAft>
                <a:spcPct val="0"/>
              </a:spcAft>
              <a:buClrTx/>
              <a:buSzTx/>
              <a:buFont typeface="Arial" charset="0"/>
              <a:buChar char="–"/>
              <a:tabLst/>
              <a:defRPr/>
            </a:pPr>
            <a:r>
              <a:rPr kumimoji="0" lang="lt-LT" altLang="es-ES" sz="2000" b="0" i="0" u="none" strike="noStrike" kern="1200" cap="none" spc="0" normalizeH="0" baseline="0" noProof="0" dirty="0" smtClean="0">
                <a:ln>
                  <a:noFill/>
                </a:ln>
                <a:solidFill>
                  <a:sysClr val="windowText" lastClr="000000"/>
                </a:solidFill>
                <a:effectLst/>
                <a:uLnTx/>
                <a:uFillTx/>
                <a:latin typeface="Calibri"/>
                <a:ea typeface="+mn-ea"/>
                <a:cs typeface="+mn-cs"/>
              </a:rPr>
              <a:t>Šios mokomosios</a:t>
            </a:r>
            <a:r>
              <a:rPr kumimoji="0" lang="lt-LT" altLang="es-ES" sz="2000" b="0" i="0" u="none" strike="noStrike" kern="1200" cap="none" spc="0" normalizeH="0" noProof="0" dirty="0" smtClean="0">
                <a:ln>
                  <a:noFill/>
                </a:ln>
                <a:solidFill>
                  <a:sysClr val="windowText" lastClr="000000"/>
                </a:solidFill>
                <a:effectLst/>
                <a:uLnTx/>
                <a:uFillTx/>
                <a:latin typeface="Calibri"/>
                <a:ea typeface="+mn-ea"/>
                <a:cs typeface="+mn-cs"/>
              </a:rPr>
              <a:t> programos dalies</a:t>
            </a:r>
            <a:r>
              <a:rPr kumimoji="0" lang="lt-LT" altLang="es-ES" sz="2000" b="0" i="0" u="none" strike="noStrike" kern="1200" cap="none" spc="0" normalizeH="0" baseline="0" noProof="0" dirty="0" smtClean="0">
                <a:ln>
                  <a:noFill/>
                </a:ln>
                <a:solidFill>
                  <a:sysClr val="windowText" lastClr="000000"/>
                </a:solidFill>
                <a:effectLst/>
                <a:uLnTx/>
                <a:uFillTx/>
                <a:latin typeface="Calibri"/>
                <a:ea typeface="+mn-ea"/>
                <a:cs typeface="+mn-cs"/>
              </a:rPr>
              <a:t> pabaigoje yra keletas savęs įsivertinimo pratimų, kurie padėtų įvertinti</a:t>
            </a:r>
            <a:r>
              <a:rPr kumimoji="0" lang="lt-LT" altLang="es-ES" sz="2000" b="0" i="0" u="none" strike="noStrike" kern="1200" cap="none" spc="0" normalizeH="0" noProof="0" dirty="0" smtClean="0">
                <a:ln>
                  <a:noFill/>
                </a:ln>
                <a:solidFill>
                  <a:sysClr val="windowText" lastClr="000000"/>
                </a:solidFill>
                <a:effectLst/>
                <a:uLnTx/>
                <a:uFillTx/>
                <a:latin typeface="Calibri"/>
                <a:ea typeface="+mn-ea"/>
                <a:cs typeface="+mn-cs"/>
              </a:rPr>
              <a:t> pristatyto turinio suvokimo ir išmokimo lygį.</a:t>
            </a:r>
            <a:endParaRPr kumimoji="0" lang="en-US" altLang="es-ES" sz="2000" b="0" i="0" u="none" strike="noStrike" kern="1200" cap="none" spc="0" normalizeH="0" baseline="0" noProof="0" dirty="0" smtClean="0">
              <a:ln>
                <a:noFill/>
              </a:ln>
              <a:solidFill>
                <a:sysClr val="windowText" lastClr="000000"/>
              </a:solidFill>
              <a:effectLst/>
              <a:uLnTx/>
              <a:uFillTx/>
              <a:latin typeface="Calibri"/>
              <a:ea typeface="+mn-ea"/>
              <a:cs typeface="+mn-cs"/>
            </a:endParaRPr>
          </a:p>
        </p:txBody>
      </p:sp>
    </p:spTree>
    <p:extLst>
      <p:ext uri="{BB962C8B-B14F-4D97-AF65-F5344CB8AC3E}">
        <p14:creationId xmlns:p14="http://schemas.microsoft.com/office/powerpoint/2010/main" val="7868980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Marcador de contenido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69525" y="0"/>
            <a:ext cx="12261525" cy="6858000"/>
          </a:xfrm>
        </p:spPr>
      </p:pic>
      <p:sp>
        <p:nvSpPr>
          <p:cNvPr id="15" name="Título 1"/>
          <p:cNvSpPr txBox="1">
            <a:spLocks/>
          </p:cNvSpPr>
          <p:nvPr/>
        </p:nvSpPr>
        <p:spPr bwMode="auto">
          <a:xfrm>
            <a:off x="363414" y="1649248"/>
            <a:ext cx="7558087" cy="5715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lt-LT" altLang="es-ES" sz="3200" b="0" i="0" u="none" strike="noStrike" kern="1200" cap="none" spc="0" normalizeH="0" baseline="0" noProof="0" dirty="0" smtClean="0">
                <a:ln>
                  <a:noFill/>
                </a:ln>
                <a:solidFill>
                  <a:sysClr val="windowText" lastClr="000000"/>
                </a:solidFill>
                <a:effectLst/>
                <a:uLnTx/>
                <a:uFillTx/>
                <a:latin typeface="Calibri"/>
                <a:ea typeface="+mj-ea"/>
                <a:cs typeface="+mj-cs"/>
              </a:rPr>
              <a:t>Klientų aptarnavimas</a:t>
            </a:r>
            <a:endParaRPr kumimoji="0" lang="es-ES" altLang="es-ES" sz="2800" b="0" i="0" u="none" strike="noStrike" kern="1200" cap="none" spc="0" normalizeH="0" baseline="0" noProof="0" dirty="0" smtClean="0">
              <a:ln>
                <a:noFill/>
              </a:ln>
              <a:solidFill>
                <a:sysClr val="windowText" lastClr="000000"/>
              </a:solidFill>
              <a:effectLst/>
              <a:uLnTx/>
              <a:uFillTx/>
              <a:latin typeface="Calibri"/>
              <a:ea typeface="+mj-ea"/>
              <a:cs typeface="+mj-cs"/>
            </a:endParaRPr>
          </a:p>
        </p:txBody>
      </p:sp>
      <p:pic>
        <p:nvPicPr>
          <p:cNvPr id="1026" name="Picture 2" descr="C:\Users\lexio\AppData\Local\Microsoft\Windows\INetCache\IE\QZB9TLB2\customer-service[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02414" y="3106615"/>
            <a:ext cx="3684786" cy="2456524"/>
          </a:xfrm>
          <a:prstGeom prst="rect">
            <a:avLst/>
          </a:prstGeom>
          <a:noFill/>
          <a:extLst>
            <a:ext uri="{909E8E84-426E-40DD-AFC4-6F175D3DCCD1}">
              <a14:hiddenFill xmlns:a14="http://schemas.microsoft.com/office/drawing/2010/main">
                <a:solidFill>
                  <a:srgbClr val="FFFFFF"/>
                </a:solidFill>
              </a14:hiddenFill>
            </a:ext>
          </a:extLst>
        </p:spPr>
      </p:pic>
      <p:sp>
        <p:nvSpPr>
          <p:cNvPr id="16" name="Marcador de texto 2"/>
          <p:cNvSpPr txBox="1">
            <a:spLocks/>
          </p:cNvSpPr>
          <p:nvPr/>
        </p:nvSpPr>
        <p:spPr bwMode="auto">
          <a:xfrm>
            <a:off x="445476" y="2351555"/>
            <a:ext cx="7877909" cy="414303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just" fontAlgn="base">
              <a:lnSpc>
                <a:spcPct val="90000"/>
              </a:lnSpc>
              <a:spcBef>
                <a:spcPct val="20000"/>
              </a:spcBef>
              <a:spcAft>
                <a:spcPct val="0"/>
              </a:spcAft>
              <a:defRPr/>
            </a:pPr>
            <a:r>
              <a:rPr lang="lt-LT" altLang="es-ES" b="1" dirty="0" smtClean="0">
                <a:solidFill>
                  <a:sysClr val="windowText" lastClr="000000"/>
                </a:solidFill>
              </a:rPr>
              <a:t>Klientų aptarnavimas</a:t>
            </a:r>
            <a:r>
              <a:rPr lang="lt-LT" altLang="es-ES" dirty="0" smtClean="0">
                <a:solidFill>
                  <a:sysClr val="windowText" lastClr="000000"/>
                </a:solidFill>
              </a:rPr>
              <a:t> yra tema, kurios svarba daugelyje šalių vis dar yra neįvertinta. Versle mes orientuojamės į produktus, kainų mažinimą, naujų klientų pritraukimą pamiršdami, kad svarbu yra kaip (aptarnavimas), o ne kas (produktas). Kartais mus tiesiog užvaldo pinigai. Dažnai po-aptarnavimo paslaugos apskritai neegzistuoja, mes jaučiamės kaip sukčiai ar ateiviai prašydami kažko mainais ar klientų atsižvelgimo į skundą. </a:t>
            </a:r>
            <a:endParaRPr lang="en-US" altLang="es-ES" dirty="0">
              <a:solidFill>
                <a:sysClr val="windowText" lastClr="000000"/>
              </a:solidFill>
            </a:endParaRPr>
          </a:p>
          <a:p>
            <a:pPr algn="just" fontAlgn="base">
              <a:lnSpc>
                <a:spcPct val="90000"/>
              </a:lnSpc>
              <a:spcBef>
                <a:spcPct val="20000"/>
              </a:spcBef>
              <a:spcAft>
                <a:spcPct val="0"/>
              </a:spcAft>
              <a:defRPr/>
            </a:pPr>
            <a:endParaRPr lang="en-US" altLang="es-ES" dirty="0">
              <a:solidFill>
                <a:sysClr val="windowText" lastClr="000000"/>
              </a:solidFill>
            </a:endParaRPr>
          </a:p>
          <a:p>
            <a:pPr algn="just" fontAlgn="base">
              <a:lnSpc>
                <a:spcPct val="90000"/>
              </a:lnSpc>
              <a:spcBef>
                <a:spcPct val="20000"/>
              </a:spcBef>
              <a:spcAft>
                <a:spcPct val="0"/>
              </a:spcAft>
              <a:defRPr/>
            </a:pPr>
            <a:r>
              <a:rPr lang="lt-LT" altLang="es-ES" b="1" dirty="0" smtClean="0">
                <a:solidFill>
                  <a:sysClr val="windowText" lastClr="000000"/>
                </a:solidFill>
              </a:rPr>
              <a:t>Klientas </a:t>
            </a:r>
            <a:r>
              <a:rPr lang="en-US" altLang="es-ES" dirty="0" smtClean="0">
                <a:solidFill>
                  <a:sysClr val="windowText" lastClr="000000"/>
                </a:solidFill>
              </a:rPr>
              <a:t>– </a:t>
            </a:r>
            <a:r>
              <a:rPr lang="lt-LT" altLang="es-ES" dirty="0" smtClean="0">
                <a:solidFill>
                  <a:sysClr val="windowText" lastClr="000000"/>
                </a:solidFill>
              </a:rPr>
              <a:t>svarbiausias verslo elementas.</a:t>
            </a:r>
            <a:endParaRPr lang="en-US" altLang="es-ES" dirty="0">
              <a:solidFill>
                <a:sysClr val="windowText" lastClr="000000"/>
              </a:solidFill>
            </a:endParaRPr>
          </a:p>
          <a:p>
            <a:pPr algn="just" fontAlgn="base">
              <a:lnSpc>
                <a:spcPct val="90000"/>
              </a:lnSpc>
              <a:spcBef>
                <a:spcPct val="20000"/>
              </a:spcBef>
              <a:spcAft>
                <a:spcPct val="0"/>
              </a:spcAft>
              <a:defRPr/>
            </a:pPr>
            <a:endParaRPr lang="en-US" altLang="es-ES" dirty="0">
              <a:solidFill>
                <a:sysClr val="windowText" lastClr="000000"/>
              </a:solidFill>
            </a:endParaRPr>
          </a:p>
          <a:p>
            <a:pPr algn="just" fontAlgn="base">
              <a:lnSpc>
                <a:spcPct val="90000"/>
              </a:lnSpc>
              <a:spcBef>
                <a:spcPct val="20000"/>
              </a:spcBef>
              <a:spcAft>
                <a:spcPct val="0"/>
              </a:spcAft>
              <a:defRPr/>
            </a:pPr>
            <a:r>
              <a:rPr lang="lt-LT" altLang="es-ES" dirty="0" smtClean="0">
                <a:solidFill>
                  <a:sysClr val="windowText" lastClr="000000"/>
                </a:solidFill>
              </a:rPr>
              <a:t>Verslininkai turi suvokti, kad klientas yra svarbiausias bet kurio verslo elementas. Geras klientų aptarnavimas garantuoja gerus santykius tarp mūsų verslo ir kliento.</a:t>
            </a:r>
          </a:p>
          <a:p>
            <a:pPr algn="just" fontAlgn="base">
              <a:lnSpc>
                <a:spcPct val="90000"/>
              </a:lnSpc>
              <a:spcBef>
                <a:spcPct val="20000"/>
              </a:spcBef>
              <a:spcAft>
                <a:spcPct val="0"/>
              </a:spcAft>
              <a:defRPr/>
            </a:pPr>
            <a:r>
              <a:rPr kumimoji="0" lang="lt-LT" altLang="es-ES" i="0" u="none" strike="noStrike" kern="1200" cap="none" spc="0" normalizeH="0" baseline="0" noProof="0" dirty="0" smtClean="0">
                <a:ln>
                  <a:noFill/>
                </a:ln>
                <a:solidFill>
                  <a:sysClr val="windowText" lastClr="000000"/>
                </a:solidFill>
                <a:effectLst/>
                <a:uLnTx/>
                <a:uFillTx/>
                <a:latin typeface="Calibri"/>
              </a:rPr>
              <a:t>Net</a:t>
            </a:r>
            <a:r>
              <a:rPr kumimoji="0" lang="lt-LT" altLang="es-ES" i="0" u="none" strike="noStrike" kern="1200" cap="none" spc="0" normalizeH="0" noProof="0" dirty="0" smtClean="0">
                <a:ln>
                  <a:noFill/>
                </a:ln>
                <a:solidFill>
                  <a:sysClr val="windowText" lastClr="000000"/>
                </a:solidFill>
                <a:effectLst/>
                <a:uLnTx/>
                <a:uFillTx/>
                <a:latin typeface="Calibri"/>
              </a:rPr>
              <a:t> jeigu klientas nebesugrįš (nes tai buvo vienkartinis apsipirkimas) jis teigiamai atsilieps apie jūsų kompaniją aplinkiniams. Jeigu atsitiktų taip, kad mūsų verslas taptų įdomus kitiems, neužtenka parduoti, nes jūs vis tiek turite naują klientą. Nemokamai (arba įtraukiant į senojo kainą). Ir net jeigu jis to nepadarys, jis bent jau neišgąsdins kitų potencialių klientų.</a:t>
            </a:r>
            <a:endParaRPr kumimoji="0" lang="en-US" altLang="es-ES" i="0" u="none" strike="noStrike" kern="1200" cap="none" spc="0" normalizeH="0" baseline="0" noProof="0" dirty="0" smtClean="0">
              <a:ln>
                <a:noFill/>
              </a:ln>
              <a:solidFill>
                <a:sysClr val="windowText" lastClr="000000"/>
              </a:solidFill>
              <a:effectLst/>
              <a:uLnTx/>
              <a:uFillTx/>
              <a:latin typeface="Calibri"/>
            </a:endParaRPr>
          </a:p>
        </p:txBody>
      </p:sp>
    </p:spTree>
    <p:extLst>
      <p:ext uri="{BB962C8B-B14F-4D97-AF65-F5344CB8AC3E}">
        <p14:creationId xmlns:p14="http://schemas.microsoft.com/office/powerpoint/2010/main" val="7868980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Marcador de contenido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9756" y="61122"/>
            <a:ext cx="12152244" cy="6796878"/>
          </a:xfrm>
        </p:spPr>
      </p:pic>
      <p:sp>
        <p:nvSpPr>
          <p:cNvPr id="16" name="Título 1"/>
          <p:cNvSpPr txBox="1">
            <a:spLocks/>
          </p:cNvSpPr>
          <p:nvPr/>
        </p:nvSpPr>
        <p:spPr bwMode="auto">
          <a:xfrm>
            <a:off x="586153" y="2080846"/>
            <a:ext cx="9250929" cy="5715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just">
              <a:spcBef>
                <a:spcPct val="50000"/>
              </a:spcBef>
            </a:pPr>
            <a:r>
              <a:rPr lang="lt-LT" altLang="es-ES" sz="3200" dirty="0" smtClean="0">
                <a:solidFill>
                  <a:srgbClr val="000000"/>
                </a:solidFill>
                <a:latin typeface="Calibri" pitchFamily="34" charset="0"/>
              </a:rPr>
              <a:t>Santykių vystymas</a:t>
            </a:r>
            <a:endParaRPr lang="en-US" altLang="es-ES" sz="3200" dirty="0">
              <a:solidFill>
                <a:srgbClr val="000000"/>
              </a:solidFill>
              <a:latin typeface="Calibri" pitchFamily="34" charset="0"/>
            </a:endParaRPr>
          </a:p>
        </p:txBody>
      </p:sp>
      <p:sp>
        <p:nvSpPr>
          <p:cNvPr id="18" name="Text Box 6"/>
          <p:cNvSpPr txBox="1">
            <a:spLocks noChangeArrowheads="1"/>
          </p:cNvSpPr>
          <p:nvPr/>
        </p:nvSpPr>
        <p:spPr bwMode="auto">
          <a:xfrm>
            <a:off x="900113" y="3068638"/>
            <a:ext cx="2447925" cy="366712"/>
          </a:xfrm>
          <a:prstGeom prst="rect">
            <a:avLst/>
          </a:prstGeom>
          <a:noFill/>
          <a:ln w="9525">
            <a:noFill/>
            <a:miter lim="800000"/>
            <a:headEnd/>
            <a:tailEnd/>
          </a:ln>
        </p:spPr>
        <p:txBody>
          <a:bodyPr>
            <a:spAutoFit/>
          </a:bodyPr>
          <a:lstStyle/>
          <a:p>
            <a:pPr marL="0" marR="0" lvl="0" indent="0" defTabSz="914400" eaLnBrk="1" fontAlgn="auto" latinLnBrk="0" hangingPunct="1">
              <a:lnSpc>
                <a:spcPct val="100000"/>
              </a:lnSpc>
              <a:spcBef>
                <a:spcPct val="50000"/>
              </a:spcBef>
              <a:spcAft>
                <a:spcPts val="0"/>
              </a:spcAft>
              <a:buClrTx/>
              <a:buSzTx/>
              <a:buFontTx/>
              <a:buNone/>
              <a:tabLst/>
              <a:defRPr/>
            </a:pPr>
            <a:endParaRPr kumimoji="0" lang="es-ES_tradnl" altLang="es-ES" sz="1800" b="0" i="0" u="none" strike="noStrike" kern="0" cap="none" spc="0" normalizeH="0" baseline="0" noProof="0" smtClean="0">
              <a:ln>
                <a:noFill/>
              </a:ln>
              <a:solidFill>
                <a:srgbClr val="000000"/>
              </a:solidFill>
              <a:effectLst/>
              <a:uLnTx/>
              <a:uFillTx/>
            </a:endParaRPr>
          </a:p>
        </p:txBody>
      </p:sp>
      <p:sp>
        <p:nvSpPr>
          <p:cNvPr id="26" name="Text Box 7"/>
          <p:cNvSpPr txBox="1">
            <a:spLocks noChangeArrowheads="1"/>
          </p:cNvSpPr>
          <p:nvPr/>
        </p:nvSpPr>
        <p:spPr bwMode="auto">
          <a:xfrm>
            <a:off x="586154" y="2885817"/>
            <a:ext cx="8569569" cy="2862322"/>
          </a:xfrm>
          <a:prstGeom prst="rect">
            <a:avLst/>
          </a:prstGeom>
          <a:noFill/>
          <a:ln w="9525">
            <a:noFill/>
            <a:miter lim="800000"/>
            <a:headEnd/>
            <a:tailEnd/>
          </a:ln>
        </p:spPr>
        <p:txBody>
          <a:bodyPr wrap="square">
            <a:spAutoFit/>
          </a:bodyPr>
          <a:lstStyle/>
          <a:p>
            <a:pPr algn="just">
              <a:spcBef>
                <a:spcPct val="50000"/>
              </a:spcBef>
            </a:pPr>
            <a:r>
              <a:rPr lang="lt-LT" dirty="0" smtClean="0"/>
              <a:t>Pardavėjas gali klientui įteigti tam tikrą prekę. Bet viskas priklauso nuo klientų aptarnavimo: ar ateityje šis asmuo sugrįš, ar nusipirks ką nors iš jūsų. Klientų aptarnavimas yra menas, santykių su klientais kūrimo ir palaikymo menas. Tai - kiekvieno verslo pagrindas. Ir tai negali likti deklaracijos lygmenyje, jis turi būti integruotas jūsų verlse. Jis </a:t>
            </a:r>
            <a:r>
              <a:rPr lang="lt-LT" dirty="0" smtClean="0"/>
              <a:t>yra nepriklausomas.  </a:t>
            </a:r>
            <a:r>
              <a:rPr lang="lt-LT" dirty="0" smtClean="0"/>
              <a:t>Klientų aptarnavimas nustato kaip veikia jūsų verslas ir kaip jūs uždirbate pinigus</a:t>
            </a:r>
          </a:p>
          <a:p>
            <a:pPr algn="just">
              <a:spcBef>
                <a:spcPct val="50000"/>
              </a:spcBef>
            </a:pPr>
            <a:endParaRPr lang="lt-LT" dirty="0"/>
          </a:p>
          <a:p>
            <a:pPr algn="just">
              <a:spcBef>
                <a:spcPct val="50000"/>
              </a:spcBef>
            </a:pPr>
            <a:r>
              <a:rPr lang="en-US" dirty="0"/>
              <a:t/>
            </a:r>
            <a:br>
              <a:rPr lang="en-US" dirty="0"/>
            </a:br>
            <a:r>
              <a:rPr lang="lt-LT" dirty="0" smtClean="0"/>
              <a:t>Kaip</a:t>
            </a:r>
            <a:r>
              <a:rPr lang="en-US" dirty="0" smtClean="0"/>
              <a:t>? </a:t>
            </a:r>
            <a:r>
              <a:rPr lang="lt-LT" dirty="0" smtClean="0"/>
              <a:t>Kaip</a:t>
            </a:r>
            <a:r>
              <a:rPr lang="en-US" dirty="0" smtClean="0"/>
              <a:t>?!</a:t>
            </a:r>
            <a:endParaRPr lang="es-ES" altLang="es-ES" sz="2000" dirty="0">
              <a:solidFill>
                <a:srgbClr val="000000"/>
              </a:solidFill>
              <a:latin typeface="Calibri" pitchFamily="34" charset="0"/>
            </a:endParaRPr>
          </a:p>
        </p:txBody>
      </p:sp>
      <p:pic>
        <p:nvPicPr>
          <p:cNvPr id="2050" name="Picture 2" descr="C:\Users\lexio\AppData\Local\Microsoft\Windows\INetCache\IE\HA1I8GIQ\współpraca-300x169[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49508" y="3068638"/>
            <a:ext cx="2857500" cy="1609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68980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Marcador de contenido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756" y="61122"/>
            <a:ext cx="12152244" cy="6796878"/>
          </a:xfrm>
          <a:prstGeom prst="rect">
            <a:avLst/>
          </a:prstGeom>
        </p:spPr>
      </p:pic>
      <p:sp>
        <p:nvSpPr>
          <p:cNvPr id="25604" name="Título 1"/>
          <p:cNvSpPr>
            <a:spLocks noGrp="1"/>
          </p:cNvSpPr>
          <p:nvPr>
            <p:ph type="title" idx="4294967295"/>
          </p:nvPr>
        </p:nvSpPr>
        <p:spPr>
          <a:xfrm>
            <a:off x="514445" y="1967450"/>
            <a:ext cx="10077449" cy="1057103"/>
          </a:xfrm>
        </p:spPr>
        <p:txBody>
          <a:bodyPr>
            <a:normAutofit/>
          </a:bodyPr>
          <a:lstStyle/>
          <a:p>
            <a:r>
              <a:rPr lang="lt-LT" altLang="es-ES" sz="3200" b="1" dirty="0" smtClean="0"/>
              <a:t>Kaip</a:t>
            </a:r>
            <a:r>
              <a:rPr lang="en-US" altLang="es-ES" sz="3200" b="1" dirty="0" smtClean="0"/>
              <a:t>? </a:t>
            </a:r>
            <a:r>
              <a:rPr lang="lt-LT" altLang="es-ES" sz="3200" b="1" dirty="0" smtClean="0"/>
              <a:t>Kaip reikia tinkamai elgtis su klientu</a:t>
            </a:r>
            <a:r>
              <a:rPr lang="en-US" altLang="es-ES" sz="3200" b="1" dirty="0" smtClean="0"/>
              <a:t>? </a:t>
            </a:r>
            <a:r>
              <a:rPr lang="lt-LT" altLang="es-ES" sz="3200" b="1" dirty="0" smtClean="0"/>
              <a:t>Toliau aptariamos taisyklės užtikrina sėkmę klientų aptarnavimo srityje:</a:t>
            </a:r>
            <a:endParaRPr lang="en-US" altLang="es-ES" sz="3200" b="1" dirty="0"/>
          </a:p>
        </p:txBody>
      </p:sp>
      <p:sp>
        <p:nvSpPr>
          <p:cNvPr id="25605" name="Marcador de texto 2"/>
          <p:cNvSpPr>
            <a:spLocks noGrp="1"/>
          </p:cNvSpPr>
          <p:nvPr>
            <p:ph type="body" sz="half" idx="4294967295"/>
          </p:nvPr>
        </p:nvSpPr>
        <p:spPr>
          <a:xfrm>
            <a:off x="539262" y="3123833"/>
            <a:ext cx="8159261" cy="2983890"/>
          </a:xfrm>
        </p:spPr>
        <p:txBody>
          <a:bodyPr>
            <a:noAutofit/>
          </a:bodyPr>
          <a:lstStyle/>
          <a:p>
            <a:pPr marL="342900" indent="-342900">
              <a:lnSpc>
                <a:spcPct val="150000"/>
              </a:lnSpc>
              <a:buAutoNum type="arabicPeriod"/>
            </a:pPr>
            <a:r>
              <a:rPr lang="lt-LT" altLang="es-ES" sz="1800" b="1" dirty="0" smtClean="0">
                <a:solidFill>
                  <a:schemeClr val="accent6">
                    <a:lumMod val="75000"/>
                  </a:schemeClr>
                </a:solidFill>
                <a:effectLst>
                  <a:outerShdw blurRad="38100" dist="38100" dir="2700000" algn="tl">
                    <a:srgbClr val="000000">
                      <a:alpha val="43137"/>
                    </a:srgbClr>
                  </a:outerShdw>
                </a:effectLst>
              </a:rPr>
              <a:t>Visada atsakykite į skambučius</a:t>
            </a:r>
            <a:endParaRPr lang="pl-PL" altLang="es-ES" sz="1800" b="1" dirty="0" smtClean="0">
              <a:solidFill>
                <a:schemeClr val="accent6">
                  <a:lumMod val="75000"/>
                </a:schemeClr>
              </a:solidFill>
              <a:effectLst>
                <a:outerShdw blurRad="38100" dist="38100" dir="2700000" algn="tl">
                  <a:srgbClr val="000000">
                    <a:alpha val="43137"/>
                  </a:srgbClr>
                </a:outerShdw>
              </a:effectLst>
            </a:endParaRPr>
          </a:p>
          <a:p>
            <a:pPr marL="0" indent="0">
              <a:lnSpc>
                <a:spcPct val="150000"/>
              </a:lnSpc>
              <a:buNone/>
            </a:pPr>
            <a:r>
              <a:rPr lang="lt-LT" altLang="es-ES" sz="1800" dirty="0" smtClean="0"/>
              <a:t>Kiekvienas neatsakytas skambutis yra galimas prarastas klientas, prarasti pinigai. Nespėjate atsiliepti? Pasamdykite darbuotoją, įjunkite atsakiklį. Bet būkite atsargūs – klientas, kuris jau yra jūsų biure, yra svarbesnis nei skambinantysis – jis atėjo tiesiogiai pas jus, todėl skiriant pirmenybę skambinančiajam būtų tiesiog nemandagu ir grubu. Aptarnavus klientus biure, nedelsdami perskambinkite iš karto!</a:t>
            </a:r>
            <a:endParaRPr lang="es-ES" altLang="es-ES" sz="1800" dirty="0" smtClean="0"/>
          </a:p>
        </p:txBody>
      </p:sp>
      <p:pic>
        <p:nvPicPr>
          <p:cNvPr id="3074" name="Picture 2" descr="C:\Users\lexio\AppData\Local\Microsoft\Windows\INetCache\IE\DTZHRB9C\4263951467_ceb6af7885[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69267" y="3212123"/>
            <a:ext cx="2026236" cy="2571366"/>
          </a:xfrm>
          <a:prstGeom prst="rect">
            <a:avLst/>
          </a:prstGeom>
          <a:noFill/>
          <a:extLst>
            <a:ext uri="{909E8E84-426E-40DD-AFC4-6F175D3DCCD1}">
              <a14:hiddenFill xmlns:a14="http://schemas.microsoft.com/office/drawing/2010/main">
                <a:solidFill>
                  <a:srgbClr val="FFFFFF"/>
                </a:solidFill>
              </a14:hiddenFill>
            </a:ext>
          </a:extLst>
        </p:spPr>
      </p:pic>
      <p:sp>
        <p:nvSpPr>
          <p:cNvPr id="3" name="Prostokąt 2"/>
          <p:cNvSpPr/>
          <p:nvPr/>
        </p:nvSpPr>
        <p:spPr>
          <a:xfrm>
            <a:off x="9369267" y="5310554"/>
            <a:ext cx="1849718" cy="3165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Marcador de contenido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756" y="61122"/>
            <a:ext cx="12152244" cy="6796878"/>
          </a:xfrm>
          <a:prstGeom prst="rect">
            <a:avLst/>
          </a:prstGeom>
        </p:spPr>
      </p:pic>
      <p:sp>
        <p:nvSpPr>
          <p:cNvPr id="26630" name="5 Rectángulo"/>
          <p:cNvSpPr>
            <a:spLocks noChangeArrowheads="1"/>
          </p:cNvSpPr>
          <p:nvPr/>
        </p:nvSpPr>
        <p:spPr bwMode="auto">
          <a:xfrm>
            <a:off x="805962" y="2293785"/>
            <a:ext cx="6614746" cy="3139321"/>
          </a:xfrm>
          <a:prstGeom prst="rect">
            <a:avLst/>
          </a:prstGeom>
          <a:noFill/>
          <a:ln w="9525">
            <a:noFill/>
            <a:miter lim="800000"/>
            <a:headEnd/>
            <a:tailEnd/>
          </a:ln>
        </p:spPr>
        <p:txBody>
          <a:bodyPr wrap="square">
            <a:spAutoFit/>
          </a:bodyPr>
          <a:lstStyle/>
          <a:p>
            <a:pPr>
              <a:lnSpc>
                <a:spcPct val="150000"/>
              </a:lnSpc>
              <a:spcBef>
                <a:spcPct val="50000"/>
              </a:spcBef>
            </a:pPr>
            <a:r>
              <a:rPr lang="en-US" altLang="es-ES" b="1" dirty="0">
                <a:solidFill>
                  <a:schemeClr val="accent6">
                    <a:lumMod val="75000"/>
                  </a:schemeClr>
                </a:solidFill>
                <a:effectLst>
                  <a:outerShdw blurRad="38100" dist="38100" dir="2700000" algn="tl">
                    <a:srgbClr val="000000">
                      <a:alpha val="43137"/>
                    </a:srgbClr>
                  </a:outerShdw>
                </a:effectLst>
                <a:latin typeface="Calibri" pitchFamily="34" charset="0"/>
              </a:rPr>
              <a:t>2. </a:t>
            </a:r>
            <a:r>
              <a:rPr lang="lt-LT" altLang="es-ES" b="1" dirty="0" smtClean="0">
                <a:solidFill>
                  <a:schemeClr val="accent6">
                    <a:lumMod val="75000"/>
                  </a:schemeClr>
                </a:solidFill>
                <a:effectLst>
                  <a:outerShdw blurRad="38100" dist="38100" dir="2700000" algn="tl">
                    <a:srgbClr val="000000">
                      <a:alpha val="43137"/>
                    </a:srgbClr>
                  </a:outerShdw>
                </a:effectLst>
                <a:latin typeface="Calibri" pitchFamily="34" charset="0"/>
              </a:rPr>
              <a:t>Nedaugžodžiaukite</a:t>
            </a:r>
            <a:endParaRPr lang="pl-PL" altLang="es-ES" b="1" dirty="0" smtClean="0">
              <a:solidFill>
                <a:schemeClr val="accent6">
                  <a:lumMod val="75000"/>
                </a:schemeClr>
              </a:solidFill>
              <a:effectLst>
                <a:outerShdw blurRad="38100" dist="38100" dir="2700000" algn="tl">
                  <a:srgbClr val="000000">
                    <a:alpha val="43137"/>
                  </a:srgbClr>
                </a:outerShdw>
              </a:effectLst>
              <a:latin typeface="Calibri" pitchFamily="34" charset="0"/>
            </a:endParaRPr>
          </a:p>
          <a:p>
            <a:pPr algn="just">
              <a:lnSpc>
                <a:spcPct val="150000"/>
              </a:lnSpc>
              <a:spcBef>
                <a:spcPct val="50000"/>
              </a:spcBef>
            </a:pPr>
            <a:r>
              <a:rPr lang="lt-LT" altLang="es-ES" dirty="0" smtClean="0">
                <a:solidFill>
                  <a:srgbClr val="000000"/>
                </a:solidFill>
                <a:latin typeface="Calibri" pitchFamily="34" charset="0"/>
              </a:rPr>
              <a:t>Pažadus dalykite tik tuo atveju jei esate 1000% įsitikinęs, kad galėsite jį išpildyti. Pabaiga su „kriaušėmis ant gluosnio medžio“, pabaiga su „gerų dalykų pažadėjimu“. Jūs neturite reikiamų resursų pasiūlyti, todėl nežadėkite jų suorganizuoti. Bandant sukurti santykius su klientu nėra nieko blogiau nei būti nepatikimu. Melas pradedamas nuo pat pradžių, visiškai </a:t>
            </a:r>
            <a:r>
              <a:rPr lang="lt-LT" altLang="es-ES" dirty="0" smtClean="0">
                <a:solidFill>
                  <a:srgbClr val="000000"/>
                </a:solidFill>
                <a:latin typeface="Calibri" pitchFamily="34" charset="0"/>
              </a:rPr>
              <a:t>nereikalingas </a:t>
            </a:r>
            <a:r>
              <a:rPr lang="lt-LT" altLang="es-ES" dirty="0" smtClean="0">
                <a:solidFill>
                  <a:srgbClr val="000000"/>
                </a:solidFill>
                <a:latin typeface="Calibri" pitchFamily="34" charset="0"/>
              </a:rPr>
              <a:t>ir labai brangus.</a:t>
            </a:r>
            <a:endParaRPr lang="es-ES" altLang="es-ES" dirty="0">
              <a:solidFill>
                <a:srgbClr val="000000"/>
              </a:solidFill>
              <a:latin typeface="Calibri" pitchFamily="34" charset="0"/>
            </a:endParaRPr>
          </a:p>
        </p:txBody>
      </p:sp>
      <p:pic>
        <p:nvPicPr>
          <p:cNvPr id="4099" name="Picture 3" descr="C:\Users\lexio\AppData\Local\Microsoft\Windows\INetCache\IE\DTZHRB9C\vomiting-words2[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37231" y="2885590"/>
            <a:ext cx="4229902" cy="259434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756" y="61122"/>
            <a:ext cx="12152244" cy="6796878"/>
          </a:xfrm>
          <a:prstGeom prst="rect">
            <a:avLst/>
          </a:prstGeom>
        </p:spPr>
      </p:pic>
      <p:sp>
        <p:nvSpPr>
          <p:cNvPr id="3" name="Marcador de texto 2"/>
          <p:cNvSpPr>
            <a:spLocks noGrp="1"/>
          </p:cNvSpPr>
          <p:nvPr>
            <p:ph type="body" sz="half" idx="4294967295"/>
          </p:nvPr>
        </p:nvSpPr>
        <p:spPr>
          <a:xfrm>
            <a:off x="691663" y="2309625"/>
            <a:ext cx="7256584" cy="2953850"/>
          </a:xfrm>
        </p:spPr>
        <p:txBody>
          <a:bodyPr rtlCol="0">
            <a:normAutofit/>
          </a:bodyPr>
          <a:lstStyle/>
          <a:p>
            <a:pPr marL="113400" indent="0">
              <a:lnSpc>
                <a:spcPct val="150000"/>
              </a:lnSpc>
              <a:spcBef>
                <a:spcPts val="200"/>
              </a:spcBef>
              <a:buNone/>
              <a:defRPr/>
            </a:pPr>
            <a:r>
              <a:rPr lang="en-US" sz="1800" b="1" kern="1000" dirty="0">
                <a:solidFill>
                  <a:schemeClr val="accent6">
                    <a:lumMod val="75000"/>
                  </a:schemeClr>
                </a:solidFill>
                <a:effectLst>
                  <a:outerShdw blurRad="38100" dist="38100" dir="2700000" algn="tl">
                    <a:srgbClr val="000000">
                      <a:alpha val="43137"/>
                    </a:srgbClr>
                  </a:outerShdw>
                </a:effectLst>
                <a:latin typeface="+mj-lt"/>
                <a:ea typeface="+mj-ea"/>
                <a:cs typeface="+mj-cs"/>
              </a:rPr>
              <a:t>3. </a:t>
            </a:r>
            <a:r>
              <a:rPr lang="lt-LT" sz="1800" b="1" kern="1000" dirty="0" smtClean="0">
                <a:solidFill>
                  <a:schemeClr val="accent6">
                    <a:lumMod val="75000"/>
                  </a:schemeClr>
                </a:solidFill>
                <a:effectLst>
                  <a:outerShdw blurRad="38100" dist="38100" dir="2700000" algn="tl">
                    <a:srgbClr val="000000">
                      <a:alpha val="43137"/>
                    </a:srgbClr>
                  </a:outerShdw>
                </a:effectLst>
                <a:latin typeface="+mj-lt"/>
                <a:ea typeface="+mj-ea"/>
                <a:cs typeface="+mj-cs"/>
              </a:rPr>
              <a:t>Klausykitės savo kliento</a:t>
            </a:r>
            <a:endParaRPr lang="pl-PL" sz="1800" b="1" kern="1000" dirty="0" smtClean="0">
              <a:solidFill>
                <a:schemeClr val="accent6">
                  <a:lumMod val="75000"/>
                </a:schemeClr>
              </a:solidFill>
              <a:effectLst>
                <a:outerShdw blurRad="38100" dist="38100" dir="2700000" algn="tl">
                  <a:srgbClr val="000000">
                    <a:alpha val="43137"/>
                  </a:srgbClr>
                </a:outerShdw>
              </a:effectLst>
              <a:latin typeface="+mj-lt"/>
              <a:ea typeface="+mj-ea"/>
              <a:cs typeface="+mj-cs"/>
            </a:endParaRPr>
          </a:p>
          <a:p>
            <a:pPr marL="113400" indent="0">
              <a:lnSpc>
                <a:spcPct val="150000"/>
              </a:lnSpc>
              <a:spcBef>
                <a:spcPts val="200"/>
              </a:spcBef>
              <a:buNone/>
              <a:defRPr/>
            </a:pPr>
            <a:r>
              <a:rPr lang="lt-LT" sz="1800" kern="1000" dirty="0" smtClean="0">
                <a:latin typeface="+mj-lt"/>
                <a:ea typeface="+mj-ea"/>
                <a:cs typeface="+mj-cs"/>
              </a:rPr>
              <a:t>Tai ne apie posakį „klientas visada teisus“ (nes jis nevisada teisus, bet dažniausiai neverta jam to bandyti įrodyti). Tai apie kliento poreikių ir lūkesčių susiejimą su tinkamiausiu pasiūlymu. Nereikia spausti kliento dėl to, ką turi lentynose, nes tai turi būti parduota.</a:t>
            </a:r>
            <a:endParaRPr lang="es-ES" sz="1200" dirty="0"/>
          </a:p>
        </p:txBody>
      </p:sp>
      <p:sp>
        <p:nvSpPr>
          <p:cNvPr id="2" name="Prostokąt 1"/>
          <p:cNvSpPr/>
          <p:nvPr/>
        </p:nvSpPr>
        <p:spPr>
          <a:xfrm>
            <a:off x="7807569" y="2379785"/>
            <a:ext cx="1793631" cy="26963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 name="Prostokąt 7"/>
          <p:cNvSpPr/>
          <p:nvPr/>
        </p:nvSpPr>
        <p:spPr>
          <a:xfrm>
            <a:off x="8994531" y="2907320"/>
            <a:ext cx="1049214" cy="1348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 name="Prostokąt 8"/>
          <p:cNvSpPr/>
          <p:nvPr/>
        </p:nvSpPr>
        <p:spPr>
          <a:xfrm>
            <a:off x="9378461" y="3786550"/>
            <a:ext cx="1049214" cy="22274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5122" name="Picture 2" descr="C:\Users\lexio\AppData\Local\Microsoft\Windows\INetCache\IE\HHA3ULAZ\listen-to-your-customers[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27094" y="2725613"/>
            <a:ext cx="3233301" cy="234461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2178</TotalTime>
  <Words>1601</Words>
  <Application>Microsoft Office PowerPoint</Application>
  <PresentationFormat>Widescreen</PresentationFormat>
  <Paragraphs>80</Paragraphs>
  <Slides>23</Slides>
  <Notes>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23</vt:i4>
      </vt:variant>
    </vt:vector>
  </HeadingPairs>
  <TitlesOfParts>
    <vt:vector size="32" baseType="lpstr">
      <vt:lpstr>Arial Unicode MS</vt:lpstr>
      <vt:lpstr>Arial</vt:lpstr>
      <vt:lpstr>Bebas</vt:lpstr>
      <vt:lpstr>Calibri</vt:lpstr>
      <vt:lpstr>Calibri Light</vt:lpstr>
      <vt:lpstr>Symbol</vt:lpstr>
      <vt:lpstr>Tahoma</vt:lpstr>
      <vt:lpstr>Wingdings</vt:lpstr>
      <vt:lpstr>Tema de Office</vt:lpstr>
      <vt:lpstr>PowerPoint Presentation</vt:lpstr>
      <vt:lpstr>Santrauka</vt:lpstr>
      <vt:lpstr>Tikslai ir turinys</vt:lpstr>
      <vt:lpstr>Mokymo metodo aprašymas</vt:lpstr>
      <vt:lpstr>PowerPoint Presentation</vt:lpstr>
      <vt:lpstr>PowerPoint Presentation</vt:lpstr>
      <vt:lpstr>Kaip? Kaip reikia tinkamai elgtis su klientu? Toliau aptariamos taisyklės užtikrina sėkmę klientų aptarnavimo srityje: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Pagrindinės klientų aptarnavimo klaidos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Programas</dc:creator>
  <cp:lastModifiedBy>Karolina</cp:lastModifiedBy>
  <cp:revision>74</cp:revision>
  <dcterms:created xsi:type="dcterms:W3CDTF">2017-02-21T07:14:20Z</dcterms:created>
  <dcterms:modified xsi:type="dcterms:W3CDTF">2019-07-20T21:54:29Z</dcterms:modified>
</cp:coreProperties>
</file>