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8" r:id="rId2"/>
    <p:sldId id="257" r:id="rId3"/>
    <p:sldId id="259" r:id="rId4"/>
    <p:sldId id="260" r:id="rId5"/>
    <p:sldId id="261" r:id="rId6"/>
    <p:sldId id="262" r:id="rId7"/>
    <p:sldId id="266" r:id="rId8"/>
    <p:sldId id="267" r:id="rId9"/>
    <p:sldId id="268" r:id="rId10"/>
    <p:sldId id="269" r:id="rId11"/>
    <p:sldId id="270" r:id="rId12"/>
    <p:sldId id="271" r:id="rId13"/>
    <p:sldId id="273" r:id="rId14"/>
    <p:sldId id="272" r:id="rId15"/>
    <p:sldId id="274" r:id="rId16"/>
    <p:sldId id="275" r:id="rId17"/>
    <p:sldId id="276" r:id="rId18"/>
    <p:sldId id="278" r:id="rId19"/>
    <p:sldId id="279" r:id="rId20"/>
    <p:sldId id="280" r:id="rId21"/>
    <p:sldId id="281" r:id="rId22"/>
    <p:sldId id="282" r:id="rId23"/>
    <p:sldId id="283" r:id="rId24"/>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336" autoAdjust="0"/>
    <p:restoredTop sz="94660"/>
  </p:normalViewPr>
  <p:slideViewPr>
    <p:cSldViewPr snapToGrid="0">
      <p:cViewPr varScale="1">
        <p:scale>
          <a:sx n="82" d="100"/>
          <a:sy n="82" d="100"/>
        </p:scale>
        <p:origin x="108" y="72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_tradnl"/>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DEB0FED-E177-DE48-8F97-80C7EB916AD6}" type="datetimeFigureOut">
              <a:rPr lang="es-ES_tradnl" smtClean="0"/>
              <a:pPr/>
              <a:t>14/07/2019</a:t>
            </a:fld>
            <a:endParaRPr lang="es-ES_tradnl"/>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_tradnl"/>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_tradnl" smtClean="0"/>
              <a:t>Haga clic para modificar los estilos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_tradnl"/>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A2C4F0F-BA00-CC4C-A384-759FEC41C431}" type="slidenum">
              <a:rPr lang="es-ES_tradnl" smtClean="0"/>
              <a:pPr/>
              <a:t>‹#›</a:t>
            </a:fld>
            <a:endParaRPr lang="es-ES_tradnl"/>
          </a:p>
        </p:txBody>
      </p:sp>
    </p:spTree>
    <p:extLst>
      <p:ext uri="{BB962C8B-B14F-4D97-AF65-F5344CB8AC3E}">
        <p14:creationId xmlns:p14="http://schemas.microsoft.com/office/powerpoint/2010/main" val="17049355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a:p>
        </p:txBody>
      </p:sp>
      <p:sp>
        <p:nvSpPr>
          <p:cNvPr id="4" name="Marcador de número de diapositiva 3"/>
          <p:cNvSpPr>
            <a:spLocks noGrp="1"/>
          </p:cNvSpPr>
          <p:nvPr>
            <p:ph type="sldNum" sz="quarter" idx="10"/>
          </p:nvPr>
        </p:nvSpPr>
        <p:spPr/>
        <p:txBody>
          <a:bodyPr/>
          <a:lstStyle/>
          <a:p>
            <a:fld id="{3A2C4F0F-BA00-CC4C-A384-759FEC41C431}" type="slidenum">
              <a:rPr lang="es-ES_tradnl" smtClean="0"/>
              <a:pPr/>
              <a:t>2</a:t>
            </a:fld>
            <a:endParaRPr lang="es-ES_tradnl"/>
          </a:p>
        </p:txBody>
      </p:sp>
    </p:spTree>
    <p:extLst>
      <p:ext uri="{BB962C8B-B14F-4D97-AF65-F5344CB8AC3E}">
        <p14:creationId xmlns:p14="http://schemas.microsoft.com/office/powerpoint/2010/main" val="9782264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a:p>
        </p:txBody>
      </p:sp>
      <p:sp>
        <p:nvSpPr>
          <p:cNvPr id="4" name="Marcador de número de diapositiva 3"/>
          <p:cNvSpPr>
            <a:spLocks noGrp="1"/>
          </p:cNvSpPr>
          <p:nvPr>
            <p:ph type="sldNum" sz="quarter" idx="10"/>
          </p:nvPr>
        </p:nvSpPr>
        <p:spPr/>
        <p:txBody>
          <a:bodyPr/>
          <a:lstStyle/>
          <a:p>
            <a:fld id="{3A2C4F0F-BA00-CC4C-A384-759FEC41C431}" type="slidenum">
              <a:rPr lang="es-ES_tradnl" smtClean="0"/>
              <a:pPr/>
              <a:t>3</a:t>
            </a:fld>
            <a:endParaRPr lang="es-ES_tradnl"/>
          </a:p>
        </p:txBody>
      </p:sp>
    </p:spTree>
    <p:extLst>
      <p:ext uri="{BB962C8B-B14F-4D97-AF65-F5344CB8AC3E}">
        <p14:creationId xmlns:p14="http://schemas.microsoft.com/office/powerpoint/2010/main" val="9782264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a:p>
        </p:txBody>
      </p:sp>
      <p:sp>
        <p:nvSpPr>
          <p:cNvPr id="4" name="Marcador de número de diapositiva 3"/>
          <p:cNvSpPr>
            <a:spLocks noGrp="1"/>
          </p:cNvSpPr>
          <p:nvPr>
            <p:ph type="sldNum" sz="quarter" idx="10"/>
          </p:nvPr>
        </p:nvSpPr>
        <p:spPr/>
        <p:txBody>
          <a:bodyPr/>
          <a:lstStyle/>
          <a:p>
            <a:fld id="{3A2C4F0F-BA00-CC4C-A384-759FEC41C431}" type="slidenum">
              <a:rPr lang="es-ES_tradnl" smtClean="0"/>
              <a:pPr/>
              <a:t>4</a:t>
            </a:fld>
            <a:endParaRPr lang="es-ES_tradnl"/>
          </a:p>
        </p:txBody>
      </p:sp>
    </p:spTree>
    <p:extLst>
      <p:ext uri="{BB962C8B-B14F-4D97-AF65-F5344CB8AC3E}">
        <p14:creationId xmlns:p14="http://schemas.microsoft.com/office/powerpoint/2010/main" val="9782264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a:p>
        </p:txBody>
      </p:sp>
      <p:sp>
        <p:nvSpPr>
          <p:cNvPr id="4" name="Marcador de número de diapositiva 3"/>
          <p:cNvSpPr>
            <a:spLocks noGrp="1"/>
          </p:cNvSpPr>
          <p:nvPr>
            <p:ph type="sldNum" sz="quarter" idx="10"/>
          </p:nvPr>
        </p:nvSpPr>
        <p:spPr/>
        <p:txBody>
          <a:bodyPr/>
          <a:lstStyle/>
          <a:p>
            <a:fld id="{3A2C4F0F-BA00-CC4C-A384-759FEC41C431}" type="slidenum">
              <a:rPr lang="es-ES_tradnl" smtClean="0"/>
              <a:pPr/>
              <a:t>5</a:t>
            </a:fld>
            <a:endParaRPr lang="es-ES_tradnl"/>
          </a:p>
        </p:txBody>
      </p:sp>
    </p:spTree>
    <p:extLst>
      <p:ext uri="{BB962C8B-B14F-4D97-AF65-F5344CB8AC3E}">
        <p14:creationId xmlns:p14="http://schemas.microsoft.com/office/powerpoint/2010/main" val="9782264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a:p>
        </p:txBody>
      </p:sp>
      <p:sp>
        <p:nvSpPr>
          <p:cNvPr id="4" name="Marcador de número de diapositiva 3"/>
          <p:cNvSpPr>
            <a:spLocks noGrp="1"/>
          </p:cNvSpPr>
          <p:nvPr>
            <p:ph type="sldNum" sz="quarter" idx="10"/>
          </p:nvPr>
        </p:nvSpPr>
        <p:spPr/>
        <p:txBody>
          <a:bodyPr/>
          <a:lstStyle/>
          <a:p>
            <a:fld id="{3A2C4F0F-BA00-CC4C-A384-759FEC41C431}" type="slidenum">
              <a:rPr lang="es-ES_tradnl" smtClean="0"/>
              <a:pPr/>
              <a:t>6</a:t>
            </a:fld>
            <a:endParaRPr lang="es-ES_tradnl"/>
          </a:p>
        </p:txBody>
      </p:sp>
    </p:spTree>
    <p:extLst>
      <p:ext uri="{BB962C8B-B14F-4D97-AF65-F5344CB8AC3E}">
        <p14:creationId xmlns:p14="http://schemas.microsoft.com/office/powerpoint/2010/main" val="9782264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ES"/>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ES"/>
          </a:p>
        </p:txBody>
      </p:sp>
      <p:sp>
        <p:nvSpPr>
          <p:cNvPr id="4" name="Marcador de fecha 3"/>
          <p:cNvSpPr>
            <a:spLocks noGrp="1"/>
          </p:cNvSpPr>
          <p:nvPr>
            <p:ph type="dt" sz="half" idx="10"/>
          </p:nvPr>
        </p:nvSpPr>
        <p:spPr/>
        <p:txBody>
          <a:bodyPr/>
          <a:lstStyle/>
          <a:p>
            <a:fld id="{F816AA73-FC21-4F08-B701-A595946FB800}" type="datetimeFigureOut">
              <a:rPr lang="es-ES" smtClean="0"/>
              <a:pPr/>
              <a:t>14/07/2019</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37B5AA7B-69D7-449B-84E7-5996C97E6986}" type="slidenum">
              <a:rPr lang="es-ES" smtClean="0"/>
              <a:pPr/>
              <a:t>‹#›</a:t>
            </a:fld>
            <a:endParaRPr lang="es-ES"/>
          </a:p>
        </p:txBody>
      </p:sp>
    </p:spTree>
    <p:extLst>
      <p:ext uri="{BB962C8B-B14F-4D97-AF65-F5344CB8AC3E}">
        <p14:creationId xmlns:p14="http://schemas.microsoft.com/office/powerpoint/2010/main" val="31469387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F816AA73-FC21-4F08-B701-A595946FB800}" type="datetimeFigureOut">
              <a:rPr lang="es-ES" smtClean="0"/>
              <a:pPr/>
              <a:t>14/07/2019</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37B5AA7B-69D7-449B-84E7-5996C97E6986}" type="slidenum">
              <a:rPr lang="es-ES" smtClean="0"/>
              <a:pPr/>
              <a:t>‹#›</a:t>
            </a:fld>
            <a:endParaRPr lang="es-ES"/>
          </a:p>
        </p:txBody>
      </p:sp>
    </p:spTree>
    <p:extLst>
      <p:ext uri="{BB962C8B-B14F-4D97-AF65-F5344CB8AC3E}">
        <p14:creationId xmlns:p14="http://schemas.microsoft.com/office/powerpoint/2010/main" val="27906031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F816AA73-FC21-4F08-B701-A595946FB800}" type="datetimeFigureOut">
              <a:rPr lang="es-ES" smtClean="0"/>
              <a:pPr/>
              <a:t>14/07/2019</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37B5AA7B-69D7-449B-84E7-5996C97E6986}" type="slidenum">
              <a:rPr lang="es-ES" smtClean="0"/>
              <a:pPr/>
              <a:t>‹#›</a:t>
            </a:fld>
            <a:endParaRPr lang="es-ES"/>
          </a:p>
        </p:txBody>
      </p:sp>
    </p:spTree>
    <p:extLst>
      <p:ext uri="{BB962C8B-B14F-4D97-AF65-F5344CB8AC3E}">
        <p14:creationId xmlns:p14="http://schemas.microsoft.com/office/powerpoint/2010/main" val="29742643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F816AA73-FC21-4F08-B701-A595946FB800}" type="datetimeFigureOut">
              <a:rPr lang="es-ES" smtClean="0"/>
              <a:pPr/>
              <a:t>14/07/2019</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37B5AA7B-69D7-449B-84E7-5996C97E6986}" type="slidenum">
              <a:rPr lang="es-ES" smtClean="0"/>
              <a:pPr/>
              <a:t>‹#›</a:t>
            </a:fld>
            <a:endParaRPr lang="es-ES"/>
          </a:p>
        </p:txBody>
      </p:sp>
    </p:spTree>
    <p:extLst>
      <p:ext uri="{BB962C8B-B14F-4D97-AF65-F5344CB8AC3E}">
        <p14:creationId xmlns:p14="http://schemas.microsoft.com/office/powerpoint/2010/main" val="18088564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F816AA73-FC21-4F08-B701-A595946FB800}" type="datetimeFigureOut">
              <a:rPr lang="es-ES" smtClean="0"/>
              <a:pPr/>
              <a:t>14/07/2019</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37B5AA7B-69D7-449B-84E7-5996C97E6986}" type="slidenum">
              <a:rPr lang="es-ES" smtClean="0"/>
              <a:pPr/>
              <a:t>‹#›</a:t>
            </a:fld>
            <a:endParaRPr lang="es-ES"/>
          </a:p>
        </p:txBody>
      </p:sp>
    </p:spTree>
    <p:extLst>
      <p:ext uri="{BB962C8B-B14F-4D97-AF65-F5344CB8AC3E}">
        <p14:creationId xmlns:p14="http://schemas.microsoft.com/office/powerpoint/2010/main" val="37616699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fecha 4"/>
          <p:cNvSpPr>
            <a:spLocks noGrp="1"/>
          </p:cNvSpPr>
          <p:nvPr>
            <p:ph type="dt" sz="half" idx="10"/>
          </p:nvPr>
        </p:nvSpPr>
        <p:spPr/>
        <p:txBody>
          <a:bodyPr/>
          <a:lstStyle/>
          <a:p>
            <a:fld id="{F816AA73-FC21-4F08-B701-A595946FB800}" type="datetimeFigureOut">
              <a:rPr lang="es-ES" smtClean="0"/>
              <a:pPr/>
              <a:t>14/07/2019</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37B5AA7B-69D7-449B-84E7-5996C97E6986}" type="slidenum">
              <a:rPr lang="es-ES" smtClean="0"/>
              <a:pPr/>
              <a:t>‹#›</a:t>
            </a:fld>
            <a:endParaRPr lang="es-ES"/>
          </a:p>
        </p:txBody>
      </p:sp>
    </p:spTree>
    <p:extLst>
      <p:ext uri="{BB962C8B-B14F-4D97-AF65-F5344CB8AC3E}">
        <p14:creationId xmlns:p14="http://schemas.microsoft.com/office/powerpoint/2010/main" val="26042251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Marcador de fecha 6"/>
          <p:cNvSpPr>
            <a:spLocks noGrp="1"/>
          </p:cNvSpPr>
          <p:nvPr>
            <p:ph type="dt" sz="half" idx="10"/>
          </p:nvPr>
        </p:nvSpPr>
        <p:spPr/>
        <p:txBody>
          <a:bodyPr/>
          <a:lstStyle/>
          <a:p>
            <a:fld id="{F816AA73-FC21-4F08-B701-A595946FB800}" type="datetimeFigureOut">
              <a:rPr lang="es-ES" smtClean="0"/>
              <a:pPr/>
              <a:t>14/07/2019</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37B5AA7B-69D7-449B-84E7-5996C97E6986}" type="slidenum">
              <a:rPr lang="es-ES" smtClean="0"/>
              <a:pPr/>
              <a:t>‹#›</a:t>
            </a:fld>
            <a:endParaRPr lang="es-ES"/>
          </a:p>
        </p:txBody>
      </p:sp>
    </p:spTree>
    <p:extLst>
      <p:ext uri="{BB962C8B-B14F-4D97-AF65-F5344CB8AC3E}">
        <p14:creationId xmlns:p14="http://schemas.microsoft.com/office/powerpoint/2010/main" val="3539104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fecha 2"/>
          <p:cNvSpPr>
            <a:spLocks noGrp="1"/>
          </p:cNvSpPr>
          <p:nvPr>
            <p:ph type="dt" sz="half" idx="10"/>
          </p:nvPr>
        </p:nvSpPr>
        <p:spPr/>
        <p:txBody>
          <a:bodyPr/>
          <a:lstStyle/>
          <a:p>
            <a:fld id="{F816AA73-FC21-4F08-B701-A595946FB800}" type="datetimeFigureOut">
              <a:rPr lang="es-ES" smtClean="0"/>
              <a:pPr/>
              <a:t>14/07/2019</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37B5AA7B-69D7-449B-84E7-5996C97E6986}" type="slidenum">
              <a:rPr lang="es-ES" smtClean="0"/>
              <a:pPr/>
              <a:t>‹#›</a:t>
            </a:fld>
            <a:endParaRPr lang="es-ES"/>
          </a:p>
        </p:txBody>
      </p:sp>
    </p:spTree>
    <p:extLst>
      <p:ext uri="{BB962C8B-B14F-4D97-AF65-F5344CB8AC3E}">
        <p14:creationId xmlns:p14="http://schemas.microsoft.com/office/powerpoint/2010/main" val="20671820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F816AA73-FC21-4F08-B701-A595946FB800}" type="datetimeFigureOut">
              <a:rPr lang="es-ES" smtClean="0"/>
              <a:pPr/>
              <a:t>14/07/2019</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37B5AA7B-69D7-449B-84E7-5996C97E6986}" type="slidenum">
              <a:rPr lang="es-ES" smtClean="0"/>
              <a:pPr/>
              <a:t>‹#›</a:t>
            </a:fld>
            <a:endParaRPr lang="es-ES"/>
          </a:p>
        </p:txBody>
      </p:sp>
    </p:spTree>
    <p:extLst>
      <p:ext uri="{BB962C8B-B14F-4D97-AF65-F5344CB8AC3E}">
        <p14:creationId xmlns:p14="http://schemas.microsoft.com/office/powerpoint/2010/main" val="12223620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S"/>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F816AA73-FC21-4F08-B701-A595946FB800}" type="datetimeFigureOut">
              <a:rPr lang="es-ES" smtClean="0"/>
              <a:pPr/>
              <a:t>14/07/2019</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37B5AA7B-69D7-449B-84E7-5996C97E6986}" type="slidenum">
              <a:rPr lang="es-ES" smtClean="0"/>
              <a:pPr/>
              <a:t>‹#›</a:t>
            </a:fld>
            <a:endParaRPr lang="es-ES"/>
          </a:p>
        </p:txBody>
      </p:sp>
    </p:spTree>
    <p:extLst>
      <p:ext uri="{BB962C8B-B14F-4D97-AF65-F5344CB8AC3E}">
        <p14:creationId xmlns:p14="http://schemas.microsoft.com/office/powerpoint/2010/main" val="4233845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S"/>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F816AA73-FC21-4F08-B701-A595946FB800}" type="datetimeFigureOut">
              <a:rPr lang="es-ES" smtClean="0"/>
              <a:pPr/>
              <a:t>14/07/2019</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37B5AA7B-69D7-449B-84E7-5996C97E6986}" type="slidenum">
              <a:rPr lang="es-ES" smtClean="0"/>
              <a:pPr/>
              <a:t>‹#›</a:t>
            </a:fld>
            <a:endParaRPr lang="es-ES"/>
          </a:p>
        </p:txBody>
      </p:sp>
    </p:spTree>
    <p:extLst>
      <p:ext uri="{BB962C8B-B14F-4D97-AF65-F5344CB8AC3E}">
        <p14:creationId xmlns:p14="http://schemas.microsoft.com/office/powerpoint/2010/main" val="39503663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16AA73-FC21-4F08-B701-A595946FB800}" type="datetimeFigureOut">
              <a:rPr lang="es-ES" smtClean="0"/>
              <a:pPr/>
              <a:t>14/07/2019</a:t>
            </a:fld>
            <a:endParaRPr lang="es-E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B5AA7B-69D7-449B-84E7-5996C97E6986}" type="slidenum">
              <a:rPr lang="es-ES" smtClean="0"/>
              <a:pPr/>
              <a:t>‹#›</a:t>
            </a:fld>
            <a:endParaRPr lang="es-ES"/>
          </a:p>
        </p:txBody>
      </p:sp>
    </p:spTree>
    <p:extLst>
      <p:ext uri="{BB962C8B-B14F-4D97-AF65-F5344CB8AC3E}">
        <p14:creationId xmlns:p14="http://schemas.microsoft.com/office/powerpoint/2010/main" val="38452287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7404846" y="0"/>
            <a:ext cx="4787153" cy="6857999"/>
          </a:xfrm>
          <a:prstGeom prst="rect">
            <a:avLst/>
          </a:prstGeom>
          <a:noFill/>
          <a:ln w="9525">
            <a:noFill/>
            <a:miter lim="800000"/>
            <a:headEnd/>
            <a:tailEnd/>
          </a:ln>
        </p:spPr>
      </p:pic>
      <p:sp>
        <p:nvSpPr>
          <p:cNvPr id="3" name="2 Rectángulo"/>
          <p:cNvSpPr/>
          <p:nvPr/>
        </p:nvSpPr>
        <p:spPr>
          <a:xfrm>
            <a:off x="976869" y="1307957"/>
            <a:ext cx="5998362" cy="584775"/>
          </a:xfrm>
          <a:prstGeom prst="rect">
            <a:avLst/>
          </a:prstGeom>
        </p:spPr>
        <p:txBody>
          <a:bodyPr wrap="square">
            <a:spAutoFit/>
          </a:bodyPr>
          <a:lstStyle/>
          <a:p>
            <a:r>
              <a:rPr lang="ro-RO" altLang="es-ES" sz="3200" b="1" dirty="0" smtClean="0"/>
              <a:t>SERVICII PENTRU CLIENȚI</a:t>
            </a:r>
            <a:endParaRPr lang="ro-RO" sz="3200" b="1" dirty="0"/>
          </a:p>
        </p:txBody>
      </p:sp>
      <p:sp>
        <p:nvSpPr>
          <p:cNvPr id="4" name="Título 1"/>
          <p:cNvSpPr txBox="1">
            <a:spLocks/>
          </p:cNvSpPr>
          <p:nvPr/>
        </p:nvSpPr>
        <p:spPr bwMode="auto">
          <a:xfrm>
            <a:off x="468311" y="5048006"/>
            <a:ext cx="6775169" cy="1289050"/>
          </a:xfrm>
          <a:prstGeom prst="rect">
            <a:avLst/>
          </a:prstGeom>
          <a:noFill/>
          <a:ln w="9525">
            <a:noFill/>
            <a:miter lim="800000"/>
            <a:headEnd/>
            <a:tailEnd/>
          </a:ln>
        </p:spPr>
        <p:txBody>
          <a:bodyPr anchor="ctr"/>
          <a:lstStyle/>
          <a:p>
            <a:pPr algn="ctr" eaLnBrk="1" hangingPunct="1">
              <a:lnSpc>
                <a:spcPct val="80000"/>
              </a:lnSpc>
            </a:pPr>
            <a:r>
              <a:rPr lang="pl-PL" altLang="es-ES" sz="2300" dirty="0">
                <a:solidFill>
                  <a:srgbClr val="000000"/>
                </a:solidFill>
              </a:rPr>
              <a:t>A</a:t>
            </a:r>
            <a:r>
              <a:rPr lang="pl-PL" altLang="es-ES" sz="2300" dirty="0" smtClean="0">
                <a:solidFill>
                  <a:srgbClr val="000000"/>
                </a:solidFill>
              </a:rPr>
              <a:t>sociația ARID</a:t>
            </a:r>
            <a:endParaRPr lang="es-ES" altLang="es-ES" sz="1300" dirty="0">
              <a:solidFill>
                <a:srgbClr val="000000"/>
              </a:solidFill>
              <a:latin typeface="Calibri"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756" y="61122"/>
            <a:ext cx="12152244" cy="6796878"/>
          </a:xfrm>
          <a:prstGeom prst="rect">
            <a:avLst/>
          </a:prstGeom>
        </p:spPr>
      </p:pic>
      <p:sp>
        <p:nvSpPr>
          <p:cNvPr id="28676" name="Marcador de texto 2"/>
          <p:cNvSpPr>
            <a:spLocks noGrp="1"/>
          </p:cNvSpPr>
          <p:nvPr>
            <p:ph type="body" sz="half" idx="4294967295"/>
          </p:nvPr>
        </p:nvSpPr>
        <p:spPr>
          <a:xfrm>
            <a:off x="821305" y="2556581"/>
            <a:ext cx="6669741" cy="3644927"/>
          </a:xfrm>
        </p:spPr>
        <p:txBody>
          <a:bodyPr>
            <a:noAutofit/>
          </a:bodyPr>
          <a:lstStyle/>
          <a:p>
            <a:pPr marL="112713" indent="0" algn="just">
              <a:lnSpc>
                <a:spcPct val="150000"/>
              </a:lnSpc>
              <a:spcBef>
                <a:spcPts val="200"/>
              </a:spcBef>
              <a:buNone/>
            </a:pPr>
            <a:r>
              <a:rPr lang="ro-RO" altLang="es-ES" sz="1800" b="1" dirty="0" smtClean="0">
                <a:solidFill>
                  <a:schemeClr val="accent6">
                    <a:lumMod val="75000"/>
                  </a:schemeClr>
                </a:solidFill>
                <a:effectLst>
                  <a:outerShdw blurRad="38100" dist="38100" dir="2700000" algn="tl">
                    <a:srgbClr val="000000">
                      <a:alpha val="43137"/>
                    </a:srgbClr>
                  </a:outerShdw>
                </a:effectLst>
              </a:rPr>
              <a:t>4. Gestionarea reclamațiilor, plângerilor și returnărilor de articole </a:t>
            </a:r>
            <a:r>
              <a:rPr lang="ro-RO" altLang="es-ES" sz="1800" dirty="0" smtClean="0"/>
              <a:t>Nu toți clienții vor fi mulțumiți (deoarece nu este întotdeauna posibil), dar aveți grijă de aceștia, puneți-vă în locul lor și înțelegeți-i. Trageți concluzii – feedback-</a:t>
            </a:r>
            <a:r>
              <a:rPr lang="ro-RO" altLang="es-ES" sz="1800" dirty="0" err="1" smtClean="0"/>
              <a:t>ul</a:t>
            </a:r>
            <a:r>
              <a:rPr lang="ro-RO" altLang="es-ES" sz="1800" dirty="0" smtClean="0"/>
              <a:t> de la clienți permite asigurarea serviciilor chiar mai bune clienților ulteriori. Rețineți! Fără un client, afacerea dvs. este doar o idee, o denumire și costuri. </a:t>
            </a:r>
            <a:endParaRPr lang="ro-RO" altLang="es-ES" sz="1200" dirty="0" smtClean="0"/>
          </a:p>
        </p:txBody>
      </p:sp>
      <p:pic>
        <p:nvPicPr>
          <p:cNvPr id="6146" name="Picture 2" descr="C:\Users\lexio\AppData\Local\Microsoft\Windows\INetCache\IE\DTZHRB9C\complaints[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16810" y="1945086"/>
            <a:ext cx="3965275" cy="376405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756" y="61122"/>
            <a:ext cx="12152244" cy="6796878"/>
          </a:xfrm>
          <a:prstGeom prst="rect">
            <a:avLst/>
          </a:prstGeom>
        </p:spPr>
      </p:pic>
      <p:sp>
        <p:nvSpPr>
          <p:cNvPr id="6" name="Rectangle 1"/>
          <p:cNvSpPr>
            <a:spLocks noChangeArrowheads="1"/>
          </p:cNvSpPr>
          <p:nvPr/>
        </p:nvSpPr>
        <p:spPr bwMode="auto">
          <a:xfrm>
            <a:off x="1036029" y="1144995"/>
            <a:ext cx="7756279" cy="5909310"/>
          </a:xfrm>
          <a:prstGeom prst="rect">
            <a:avLst/>
          </a:prstGeom>
          <a:noFill/>
          <a:ln w="9525">
            <a:noFill/>
            <a:miter lim="800000"/>
            <a:headEnd/>
            <a:tailEnd/>
          </a:ln>
          <a:effectLst/>
        </p:spPr>
        <p:txBody>
          <a:bodyPr wrap="square" anchor="ctr">
            <a:spAutoFit/>
          </a:bodyPr>
          <a:lstStyle/>
          <a:p>
            <a:pPr algn="just">
              <a:lnSpc>
                <a:spcPct val="150000"/>
              </a:lnSpc>
              <a:defRPr/>
            </a:pPr>
            <a:r>
              <a:rPr lang="ro-RO" b="1" kern="1000" dirty="0" smtClean="0">
                <a:solidFill>
                  <a:schemeClr val="accent6">
                    <a:lumMod val="75000"/>
                  </a:schemeClr>
                </a:solidFill>
                <a:effectLst>
                  <a:outerShdw blurRad="38100" dist="38100" dir="2700000" algn="tl">
                    <a:srgbClr val="000000">
                      <a:alpha val="43137"/>
                    </a:srgbClr>
                  </a:outerShdw>
                </a:effectLst>
              </a:rPr>
              <a:t>5. Fiți deschis, de ajutor, fiți acolo pentru client</a:t>
            </a:r>
          </a:p>
          <a:p>
            <a:pPr algn="just">
              <a:lnSpc>
                <a:spcPct val="150000"/>
              </a:lnSpc>
              <a:defRPr/>
            </a:pPr>
            <a:r>
              <a:rPr lang="ro-RO" kern="1000" dirty="0" smtClean="0"/>
              <a:t>Zâmbiți, demonstrați bunăvoință. Nu doar atunci când bănuiți că veți vinde ceva. Nu contează dacă cineva cere instrucțiuni pentru a ajunge undeva, cum ar fi la o toaletă, sau dacă dorește să cumpere un model schimb al produsului dvs. Tratați fiecare client la fel, la fel de bine! Indiferent de aspectul și comportamentul acestuia. O greșeală frecventă este evaluarea persoanelor în funcție de aspect. Situație de viață: cineva face jogging, deci este îmbrăcat în haine sport. Trece pe lângă o reprezentanță auto și este curios cu privire la unul dintre modelele de faruri și începe să se uite. Nu este abordat de niciun vânzător și atunci când un client îmbrăcat în haine sport dorește să înceapă o conversație, acesta este neglijat în favoarea cuiva care este îmbrăcat în costum. Rezultatul? O mașină cumpărată de la o altă reprezentanță (și directorul de vânzări din țară află despre situație accidental, iar vânzătorul nu va mai avea un loc de muncă. Lumea este foarte mică).</a:t>
            </a:r>
            <a:endParaRPr lang="ro-RO" sz="1600" kern="1000" dirty="0">
              <a:latin typeface="Calibri"/>
              <a:ea typeface="Arial Unicode MS" pitchFamily="34" charset="-128"/>
              <a:cs typeface="Tahoma" pitchFamily="34" charset="0"/>
              <a:sym typeface="Symbol" pitchFamily="18" charset="2"/>
            </a:endParaRPr>
          </a:p>
        </p:txBody>
      </p:sp>
      <p:pic>
        <p:nvPicPr>
          <p:cNvPr id="7170" name="Picture 2" descr="C:\Users\lexio\AppData\Local\Microsoft\Windows\INetCache\IE\HHA3ULAZ\Gnome-face-angry.svg[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89167" y="2782517"/>
            <a:ext cx="3103187" cy="310318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756" y="61122"/>
            <a:ext cx="12152244" cy="6796878"/>
          </a:xfrm>
          <a:prstGeom prst="rect">
            <a:avLst/>
          </a:prstGeom>
        </p:spPr>
      </p:pic>
      <p:sp>
        <p:nvSpPr>
          <p:cNvPr id="6" name="Rectangle 1"/>
          <p:cNvSpPr>
            <a:spLocks noChangeArrowheads="1"/>
          </p:cNvSpPr>
          <p:nvPr/>
        </p:nvSpPr>
        <p:spPr bwMode="auto">
          <a:xfrm>
            <a:off x="533710" y="1881558"/>
            <a:ext cx="7684167" cy="3323987"/>
          </a:xfrm>
          <a:prstGeom prst="rect">
            <a:avLst/>
          </a:prstGeom>
          <a:noFill/>
          <a:ln w="9525">
            <a:noFill/>
            <a:miter lim="800000"/>
            <a:headEnd/>
            <a:tailEnd/>
          </a:ln>
          <a:effectLst/>
        </p:spPr>
        <p:txBody>
          <a:bodyPr wrap="square" anchor="ctr">
            <a:spAutoFit/>
          </a:bodyPr>
          <a:lstStyle/>
          <a:p>
            <a:pPr algn="just">
              <a:lnSpc>
                <a:spcPct val="150000"/>
              </a:lnSpc>
              <a:defRPr/>
            </a:pPr>
            <a:r>
              <a:rPr lang="ro-RO" sz="2000" b="1" kern="1000" dirty="0" smtClean="0">
                <a:solidFill>
                  <a:schemeClr val="accent6">
                    <a:lumMod val="75000"/>
                  </a:schemeClr>
                </a:solidFill>
                <a:effectLst>
                  <a:outerShdw blurRad="38100" dist="38100" dir="2700000" algn="tl">
                    <a:srgbClr val="000000">
                      <a:alpha val="43137"/>
                    </a:srgbClr>
                  </a:outerShdw>
                </a:effectLst>
                <a:ea typeface="Arial Unicode MS" pitchFamily="34" charset="-128"/>
                <a:cs typeface="Tahoma" pitchFamily="34" charset="0"/>
                <a:sym typeface="Symbol" pitchFamily="18" charset="2"/>
              </a:rPr>
              <a:t>6. Indicați standarde de comportament </a:t>
            </a:r>
          </a:p>
          <a:p>
            <a:pPr algn="just">
              <a:lnSpc>
                <a:spcPct val="150000"/>
              </a:lnSpc>
              <a:defRPr/>
            </a:pPr>
            <a:r>
              <a:rPr lang="ro-RO" sz="2000" kern="1000" dirty="0" smtClean="0">
                <a:solidFill>
                  <a:prstClr val="black"/>
                </a:solidFill>
                <a:ea typeface="Arial Unicode MS" pitchFamily="34" charset="-128"/>
                <a:cs typeface="Tahoma" pitchFamily="34" charset="0"/>
                <a:sym typeface="Symbol" pitchFamily="18" charset="2"/>
              </a:rPr>
              <a:t>Uneori, serviciile pentru clienți nu sunt asigurate ușor. Trebuie să stabiliți reguli care să devină naturale, în timp. Trebuie să fiți repetabil cu privire la ceea ce faceți, în cadrul abordării dvs. la adresa serviciilor pentru clienți. Nu poate depinde de umorul sau situația dvs. Prin indicarea standardelor, vă puteți transmise abordarea, de exemplu atunci când mergeți în vacanță sau atunci când angajați personal. </a:t>
            </a:r>
            <a:endParaRPr lang="ro-RO" sz="2000" kern="1000" dirty="0">
              <a:solidFill>
                <a:prstClr val="black"/>
              </a:solidFill>
              <a:latin typeface="Calibri"/>
              <a:ea typeface="Arial Unicode MS" pitchFamily="34" charset="-128"/>
              <a:cs typeface="Tahoma" pitchFamily="34" charset="0"/>
              <a:sym typeface="Symbol" pitchFamily="18" charset="2"/>
            </a:endParaRPr>
          </a:p>
        </p:txBody>
      </p:sp>
      <p:pic>
        <p:nvPicPr>
          <p:cNvPr id="8194" name="Picture 2" descr="C:\Users\lexio\AppData\Local\Microsoft\Windows\INetCache\IE\HA1I8GIQ\1200px-ISO_Logo_(Red_square).svg[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04188" y="2514600"/>
            <a:ext cx="2671613" cy="246011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756" y="61122"/>
            <a:ext cx="12152244" cy="6796878"/>
          </a:xfrm>
          <a:prstGeom prst="rect">
            <a:avLst/>
          </a:prstGeom>
        </p:spPr>
      </p:pic>
      <p:sp>
        <p:nvSpPr>
          <p:cNvPr id="31748" name="Rectangle 1"/>
          <p:cNvSpPr>
            <a:spLocks noChangeArrowheads="1"/>
          </p:cNvSpPr>
          <p:nvPr/>
        </p:nvSpPr>
        <p:spPr bwMode="auto">
          <a:xfrm>
            <a:off x="970696" y="1944007"/>
            <a:ext cx="6520349" cy="3416320"/>
          </a:xfrm>
          <a:prstGeom prst="rect">
            <a:avLst/>
          </a:prstGeom>
          <a:noFill/>
          <a:ln w="9525">
            <a:noFill/>
            <a:miter lim="800000"/>
            <a:headEnd/>
            <a:tailEnd/>
          </a:ln>
        </p:spPr>
        <p:txBody>
          <a:bodyPr wrap="square" anchor="ctr">
            <a:spAutoFit/>
          </a:bodyPr>
          <a:lstStyle/>
          <a:p>
            <a:pPr>
              <a:lnSpc>
                <a:spcPct val="150000"/>
              </a:lnSpc>
            </a:pPr>
            <a:r>
              <a:rPr lang="ro-RO" altLang="es-ES" b="1" dirty="0" smtClean="0">
                <a:solidFill>
                  <a:schemeClr val="accent6">
                    <a:lumMod val="75000"/>
                  </a:schemeClr>
                </a:solidFill>
                <a:effectLst>
                  <a:outerShdw blurRad="38100" dist="38100" dir="2700000" algn="tl">
                    <a:srgbClr val="000000">
                      <a:alpha val="43137"/>
                    </a:srgbClr>
                  </a:outerShdw>
                </a:effectLst>
                <a:latin typeface="Calibri" pitchFamily="34" charset="0"/>
              </a:rPr>
              <a:t>7. Faceți ceva suplimentar</a:t>
            </a:r>
          </a:p>
          <a:p>
            <a:pPr algn="just">
              <a:lnSpc>
                <a:spcPct val="150000"/>
              </a:lnSpc>
            </a:pPr>
            <a:r>
              <a:rPr lang="ro-RO" altLang="es-ES" dirty="0" smtClean="0">
                <a:solidFill>
                  <a:srgbClr val="000000"/>
                </a:solidFill>
                <a:latin typeface="Calibri" pitchFamily="34" charset="0"/>
              </a:rPr>
              <a:t>Clientul întreabă unde va găsi produsul. Spuneți-i, dar mergeți și cu el și arătați-i unde este acesta. Gestionați o reprezentanță auto – duceți clientul la autovehicul. Clientul întreabă ceva despre produs – spuneți-i mai mult, interesați-vă la alții, deveniți interesat de problema clientului. De ce are nevoie de produs, poate nu este cea mai bună soluție pentru el? Aveți grijă. Operațiuni simple, eficiente din punctul de vedere al costurilor. </a:t>
            </a:r>
            <a:endParaRPr lang="ro-RO" altLang="es-ES" dirty="0">
              <a:solidFill>
                <a:srgbClr val="000000"/>
              </a:solidFill>
              <a:latin typeface="Calibri" pitchFamily="34" charset="0"/>
            </a:endParaRPr>
          </a:p>
        </p:txBody>
      </p:sp>
      <p:pic>
        <p:nvPicPr>
          <p:cNvPr id="9218" name="Picture 2" descr="C:\Users\lexio\AppData\Local\Microsoft\Windows\INetCache\IE\QZB9TLB2\help-1013701_960_72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94078" y="2309446"/>
            <a:ext cx="3247292" cy="324729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3171" y="0"/>
            <a:ext cx="12152244" cy="6796878"/>
          </a:xfrm>
          <a:prstGeom prst="rect">
            <a:avLst/>
          </a:prstGeom>
        </p:spPr>
      </p:pic>
      <p:sp>
        <p:nvSpPr>
          <p:cNvPr id="30724" name="Rectangle 1"/>
          <p:cNvSpPr>
            <a:spLocks noChangeArrowheads="1"/>
          </p:cNvSpPr>
          <p:nvPr/>
        </p:nvSpPr>
        <p:spPr bwMode="auto">
          <a:xfrm>
            <a:off x="662008" y="1887345"/>
            <a:ext cx="7989621" cy="2092881"/>
          </a:xfrm>
          <a:prstGeom prst="rect">
            <a:avLst/>
          </a:prstGeom>
          <a:noFill/>
          <a:ln w="9525">
            <a:noFill/>
            <a:miter lim="800000"/>
            <a:headEnd/>
            <a:tailEnd/>
          </a:ln>
        </p:spPr>
        <p:txBody>
          <a:bodyPr wrap="square" anchor="ctr">
            <a:spAutoFit/>
          </a:bodyPr>
          <a:lstStyle/>
          <a:p>
            <a:pPr algn="just"/>
            <a:r>
              <a:rPr lang="ro-RO" altLang="es-ES" sz="2000" b="1" dirty="0" smtClean="0">
                <a:solidFill>
                  <a:schemeClr val="accent6">
                    <a:lumMod val="75000"/>
                  </a:schemeClr>
                </a:solidFill>
                <a:effectLst>
                  <a:outerShdw blurRad="38100" dist="38100" dir="2700000" algn="tl">
                    <a:srgbClr val="000000">
                      <a:alpha val="43137"/>
                    </a:srgbClr>
                  </a:outerShdw>
                </a:effectLst>
                <a:latin typeface="Calibri" pitchFamily="34" charset="0"/>
                <a:ea typeface="Arial Unicode MS" pitchFamily="34" charset="-128"/>
                <a:cs typeface="Tahoma" pitchFamily="34" charset="0"/>
                <a:sym typeface="Symbol" pitchFamily="18" charset="2"/>
              </a:rPr>
              <a:t>8. Surprindeți clientul</a:t>
            </a:r>
          </a:p>
          <a:p>
            <a:pPr algn="just"/>
            <a:endParaRPr lang="ro-RO" altLang="es-ES" sz="2000" b="1" dirty="0" smtClean="0">
              <a:solidFill>
                <a:srgbClr val="FF0000"/>
              </a:solidFill>
              <a:effectLst>
                <a:outerShdw blurRad="38100" dist="38100" dir="2700000" algn="tl">
                  <a:srgbClr val="000000">
                    <a:alpha val="43137"/>
                  </a:srgbClr>
                </a:outerShdw>
              </a:effectLst>
              <a:latin typeface="Calibri" pitchFamily="34" charset="0"/>
              <a:ea typeface="Arial Unicode MS" pitchFamily="34" charset="-128"/>
              <a:cs typeface="Tahoma" pitchFamily="34" charset="0"/>
              <a:sym typeface="Symbol" pitchFamily="18" charset="2"/>
            </a:endParaRPr>
          </a:p>
          <a:p>
            <a:pPr algn="just">
              <a:lnSpc>
                <a:spcPct val="150000"/>
              </a:lnSpc>
            </a:pPr>
            <a:r>
              <a:rPr lang="ro-RO" altLang="es-ES" sz="2000" dirty="0" smtClean="0">
                <a:solidFill>
                  <a:srgbClr val="000000"/>
                </a:solidFill>
                <a:latin typeface="Calibri" pitchFamily="34" charset="0"/>
                <a:ea typeface="Arial Unicode MS" pitchFamily="34" charset="-128"/>
                <a:cs typeface="Tahoma" pitchFamily="34" charset="0"/>
                <a:sym typeface="Symbol" pitchFamily="18" charset="2"/>
              </a:rPr>
              <a:t>Invitați-l la un eveniment, oferiți mostre, dați un cupon de reducere, sugerați-i să participe la o competiție, invitați-l pe pagina de </a:t>
            </a:r>
            <a:r>
              <a:rPr lang="ro-RO" altLang="es-ES" sz="2000" dirty="0" err="1" smtClean="0">
                <a:solidFill>
                  <a:srgbClr val="000000"/>
                </a:solidFill>
                <a:latin typeface="Calibri" pitchFamily="34" charset="0"/>
                <a:ea typeface="Arial Unicode MS" pitchFamily="34" charset="-128"/>
                <a:cs typeface="Tahoma" pitchFamily="34" charset="0"/>
                <a:sym typeface="Symbol" pitchFamily="18" charset="2"/>
              </a:rPr>
              <a:t>FB</a:t>
            </a:r>
            <a:r>
              <a:rPr lang="ro-RO" altLang="es-ES" sz="2000" dirty="0" smtClean="0">
                <a:solidFill>
                  <a:srgbClr val="000000"/>
                </a:solidFill>
                <a:latin typeface="Calibri" pitchFamily="34" charset="0"/>
                <a:ea typeface="Arial Unicode MS" pitchFamily="34" charset="-128"/>
                <a:cs typeface="Tahoma" pitchFamily="34" charset="0"/>
                <a:sym typeface="Symbol" pitchFamily="18" charset="2"/>
              </a:rPr>
              <a:t> (indicând avantajele pentru client). Faceți ceva suplimentar. </a:t>
            </a:r>
            <a:endParaRPr lang="ro-RO" altLang="es-ES" sz="2000" dirty="0">
              <a:solidFill>
                <a:srgbClr val="000000"/>
              </a:solidFill>
              <a:latin typeface="Calibri" pitchFamily="34" charset="0"/>
              <a:ea typeface="Arial Unicode MS" pitchFamily="34" charset="-128"/>
              <a:cs typeface="Arial Unicode MS" pitchFamily="34" charset="-128"/>
              <a:sym typeface="Symbol" pitchFamily="18" charset="2"/>
            </a:endParaRPr>
          </a:p>
        </p:txBody>
      </p:sp>
      <p:pic>
        <p:nvPicPr>
          <p:cNvPr id="10242" name="Picture 2" descr="C:\Users\lexio\AppData\Local\Microsoft\Windows\INetCache\IE\HA1I8GIQ\wow-2666501_64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50988" y="2350648"/>
            <a:ext cx="3257468" cy="300806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Marcador de contenido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5411" y="-96719"/>
            <a:ext cx="12152244" cy="6796878"/>
          </a:xfrm>
          <a:prstGeom prst="rect">
            <a:avLst/>
          </a:prstGeom>
        </p:spPr>
      </p:pic>
      <p:sp>
        <p:nvSpPr>
          <p:cNvPr id="32771" name="Título 1"/>
          <p:cNvSpPr>
            <a:spLocks noGrp="1"/>
          </p:cNvSpPr>
          <p:nvPr>
            <p:ph type="title" idx="4294967295"/>
          </p:nvPr>
        </p:nvSpPr>
        <p:spPr>
          <a:xfrm>
            <a:off x="616458" y="1396720"/>
            <a:ext cx="10077449" cy="571500"/>
          </a:xfrm>
        </p:spPr>
        <p:txBody>
          <a:bodyPr>
            <a:normAutofit/>
          </a:bodyPr>
          <a:lstStyle/>
          <a:p>
            <a:r>
              <a:rPr lang="ro-RO" altLang="es-ES" sz="3200" b="1" dirty="0" smtClean="0"/>
              <a:t>Principalele greșeli asociate serviciilor pentru clienți</a:t>
            </a:r>
            <a:endParaRPr lang="ro-RO" altLang="es-ES" sz="2700" b="1" dirty="0" smtClean="0">
              <a:solidFill>
                <a:schemeClr val="tx2"/>
              </a:solidFill>
            </a:endParaRPr>
          </a:p>
        </p:txBody>
      </p:sp>
      <p:sp>
        <p:nvSpPr>
          <p:cNvPr id="32772" name="3 Rectángulo"/>
          <p:cNvSpPr>
            <a:spLocks noChangeArrowheads="1"/>
          </p:cNvSpPr>
          <p:nvPr/>
        </p:nvSpPr>
        <p:spPr bwMode="auto">
          <a:xfrm>
            <a:off x="616457" y="2243673"/>
            <a:ext cx="7484189" cy="4031873"/>
          </a:xfrm>
          <a:prstGeom prst="rect">
            <a:avLst/>
          </a:prstGeom>
          <a:noFill/>
          <a:ln w="9525">
            <a:noFill/>
            <a:miter lim="800000"/>
            <a:headEnd/>
            <a:tailEnd/>
          </a:ln>
        </p:spPr>
        <p:txBody>
          <a:bodyPr wrap="square">
            <a:spAutoFit/>
          </a:bodyPr>
          <a:lstStyle/>
          <a:p>
            <a:pPr marL="457200" indent="-457200" algn="just">
              <a:buAutoNum type="arabicPeriod"/>
            </a:pPr>
            <a:r>
              <a:rPr lang="ro-RO" altLang="es-ES" sz="2000" b="1" dirty="0" smtClean="0">
                <a:solidFill>
                  <a:srgbClr val="FF0000"/>
                </a:solidFill>
                <a:effectLst>
                  <a:outerShdw blurRad="38100" dist="38100" dir="2700000" algn="tl">
                    <a:srgbClr val="000000">
                      <a:alpha val="43137"/>
                    </a:srgbClr>
                  </a:outerShdw>
                </a:effectLst>
                <a:latin typeface="Calibri" pitchFamily="34" charset="0"/>
              </a:rPr>
              <a:t>Lipsa de interes cu privire la nevoile reale ale clientului</a:t>
            </a:r>
          </a:p>
          <a:p>
            <a:pPr algn="just"/>
            <a:endParaRPr lang="ro-RO" altLang="es-ES" sz="2000" b="1" dirty="0" smtClean="0">
              <a:solidFill>
                <a:srgbClr val="FF0000"/>
              </a:solidFill>
              <a:effectLst>
                <a:outerShdw blurRad="38100" dist="38100" dir="2700000" algn="tl">
                  <a:srgbClr val="000000">
                    <a:alpha val="43137"/>
                  </a:srgbClr>
                </a:outerShdw>
              </a:effectLst>
              <a:latin typeface="Calibri" pitchFamily="34" charset="0"/>
            </a:endParaRPr>
          </a:p>
          <a:p>
            <a:pPr algn="just">
              <a:lnSpc>
                <a:spcPct val="150000"/>
              </a:lnSpc>
            </a:pPr>
            <a:r>
              <a:rPr lang="ro-RO" dirty="0" smtClean="0"/>
              <a:t>Mulți clienți se confruntă cu o situație în care angajații care asigură serviciile pentru clienți nu demonstrează un interes autentic pentru nevoile acestora. În locul soluționării problemelor clienților, prin oferirea celei mai bune combinații de serviciu sau caracteristici ale produsului, respectivele soluții sunt oferite atunci când vânzările depinde de angajat. Când se plâng de un asemenea comportament, clienții descriu acest proces, adeseori, ca promovarea agresivă a unui produs. Între timp, se așteaptă la consiliere și ajutor de încredere.</a:t>
            </a:r>
            <a:endParaRPr lang="ro-RO" altLang="es-ES" dirty="0">
              <a:latin typeface="Calibri" pitchFamily="34" charset="0"/>
            </a:endParaRPr>
          </a:p>
        </p:txBody>
      </p:sp>
      <p:sp>
        <p:nvSpPr>
          <p:cNvPr id="32774" name="Rectángulo 6"/>
          <p:cNvSpPr>
            <a:spLocks noChangeArrowheads="1"/>
          </p:cNvSpPr>
          <p:nvPr/>
        </p:nvSpPr>
        <p:spPr bwMode="auto">
          <a:xfrm>
            <a:off x="10068984" y="5905500"/>
            <a:ext cx="2004483" cy="247650"/>
          </a:xfrm>
          <a:prstGeom prst="rect">
            <a:avLst/>
          </a:prstGeom>
          <a:noFill/>
          <a:ln w="9525">
            <a:noFill/>
            <a:miter lim="800000"/>
            <a:headEnd/>
            <a:tailEnd/>
          </a:ln>
        </p:spPr>
        <p:txBody>
          <a:bodyPr>
            <a:spAutoFit/>
          </a:bodyPr>
          <a:lstStyle/>
          <a:p>
            <a:r>
              <a:rPr lang="es-ES" sz="1000"/>
              <a:t>CC0 Public Domain</a:t>
            </a:r>
          </a:p>
        </p:txBody>
      </p:sp>
      <p:pic>
        <p:nvPicPr>
          <p:cNvPr id="11266" name="Picture 2" descr="C:\Users\lexio\AppData\Local\Microsoft\Windows\INetCache\IE\HA1I8GIQ\error-3060993__18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72904" y="2091104"/>
            <a:ext cx="2897066" cy="289706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756" y="61122"/>
            <a:ext cx="12152244" cy="6796878"/>
          </a:xfrm>
          <a:prstGeom prst="rect">
            <a:avLst/>
          </a:prstGeom>
        </p:spPr>
      </p:pic>
      <p:sp>
        <p:nvSpPr>
          <p:cNvPr id="33796" name="6 Rectángulo"/>
          <p:cNvSpPr>
            <a:spLocks noChangeArrowheads="1"/>
          </p:cNvSpPr>
          <p:nvPr/>
        </p:nvSpPr>
        <p:spPr bwMode="auto">
          <a:xfrm>
            <a:off x="919004" y="1559564"/>
            <a:ext cx="8658750" cy="4708981"/>
          </a:xfrm>
          <a:prstGeom prst="rect">
            <a:avLst/>
          </a:prstGeom>
          <a:noFill/>
          <a:ln w="9525">
            <a:noFill/>
            <a:miter lim="800000"/>
            <a:headEnd/>
            <a:tailEnd/>
          </a:ln>
        </p:spPr>
        <p:txBody>
          <a:bodyPr wrap="square">
            <a:spAutoFit/>
          </a:bodyPr>
          <a:lstStyle/>
          <a:p>
            <a:pPr>
              <a:lnSpc>
                <a:spcPct val="150000"/>
              </a:lnSpc>
            </a:pPr>
            <a:r>
              <a:rPr lang="ro-RO" altLang="es-ES" sz="2000" b="1" dirty="0" smtClean="0">
                <a:solidFill>
                  <a:srgbClr val="FF0000"/>
                </a:solidFill>
                <a:effectLst>
                  <a:outerShdw blurRad="38100" dist="38100" dir="2700000" algn="tl">
                    <a:srgbClr val="000000">
                      <a:alpha val="43137"/>
                    </a:srgbClr>
                  </a:outerShdw>
                </a:effectLst>
                <a:latin typeface="Calibri" pitchFamily="34" charset="0"/>
              </a:rPr>
              <a:t>2. Timp lung de așteptare pentru servicii</a:t>
            </a:r>
          </a:p>
          <a:p>
            <a:pPr algn="just">
              <a:lnSpc>
                <a:spcPct val="150000"/>
              </a:lnSpc>
            </a:pPr>
            <a:r>
              <a:rPr lang="ro-RO" altLang="es-ES" dirty="0" smtClean="0">
                <a:latin typeface="Calibri" pitchFamily="34" charset="0"/>
              </a:rPr>
              <a:t>În era când este posibil să se acceseze aproape totul prin Internet, telefon și aplicațiile mobile, problema duratei serviciilor nu ar trebui să existe. Între timp, aceasta există! Mai mult, simbolul curent al problemei, coada, dobândește o semnificație din ce în ce mai </a:t>
            </a:r>
            <a:r>
              <a:rPr lang="en-US" altLang="es-ES" dirty="0" smtClean="0">
                <a:latin typeface="Calibri" pitchFamily="34" charset="0"/>
              </a:rPr>
              <a:t>mare</a:t>
            </a:r>
            <a:r>
              <a:rPr lang="ro-RO" altLang="es-ES" dirty="0" smtClean="0">
                <a:latin typeface="Calibri" pitchFamily="34" charset="0"/>
              </a:rPr>
              <a:t> </a:t>
            </a:r>
            <a:r>
              <a:rPr lang="ro-RO" altLang="es-ES" dirty="0" smtClean="0">
                <a:latin typeface="Calibri" pitchFamily="34" charset="0"/>
              </a:rPr>
              <a:t>în ochii clienților. În mod similar, deoarece există timpul prea lung de așteptare pentru servicii, clienții descriu experiențele cu sistemele de cumpărături online și aplicațiile non-intuitive </a:t>
            </a:r>
            <a:r>
              <a:rPr lang="ro-RO" altLang="es-ES" dirty="0" err="1" smtClean="0">
                <a:latin typeface="Calibri" pitchFamily="34" charset="0"/>
              </a:rPr>
              <a:t>multi</a:t>
            </a:r>
            <a:r>
              <a:rPr lang="ro-RO" altLang="es-ES" dirty="0" smtClean="0">
                <a:latin typeface="Calibri" pitchFamily="34" charset="0"/>
              </a:rPr>
              <a:t>-fază și consumatoare de timp. </a:t>
            </a:r>
          </a:p>
          <a:p>
            <a:pPr algn="just">
              <a:lnSpc>
                <a:spcPct val="150000"/>
              </a:lnSpc>
            </a:pPr>
            <a:r>
              <a:rPr lang="ro-RO" altLang="es-ES" dirty="0" smtClean="0">
                <a:latin typeface="Calibri" pitchFamily="34" charset="0"/>
              </a:rPr>
              <a:t>Concomitent, clienții percep din ce în ce mai mult coada ca fiind efectul și rezultatul altor probleme mai grave cu care se confruntă organizația. De exemplu, poate asigura informații despre eroarea sistemelor IT, haosul de la nivelul comunicării și al competențelor sau despre proceduri complicate și birocratice. </a:t>
            </a:r>
            <a:endParaRPr lang="ro-RO" altLang="es-ES" dirty="0">
              <a:latin typeface="Calibri" pitchFamily="34" charset="0"/>
            </a:endParaRPr>
          </a:p>
        </p:txBody>
      </p:sp>
      <p:pic>
        <p:nvPicPr>
          <p:cNvPr id="12290" name="Picture 2" descr="C:\Users\lexio\AppData\Local\Microsoft\Windows\INetCache\IE\DTZHRB9C\room-44084_960_72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018752" y="2532185"/>
            <a:ext cx="1979083" cy="2590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756" y="61122"/>
            <a:ext cx="12152244" cy="6796878"/>
          </a:xfrm>
          <a:prstGeom prst="rect">
            <a:avLst/>
          </a:prstGeom>
        </p:spPr>
      </p:pic>
      <p:sp>
        <p:nvSpPr>
          <p:cNvPr id="34820" name="Marcador de texto 2"/>
          <p:cNvSpPr>
            <a:spLocks noGrp="1"/>
          </p:cNvSpPr>
          <p:nvPr>
            <p:ph type="body" sz="half" idx="4294967295"/>
          </p:nvPr>
        </p:nvSpPr>
        <p:spPr>
          <a:xfrm>
            <a:off x="1035512" y="1522658"/>
            <a:ext cx="7158919" cy="4983650"/>
          </a:xfrm>
        </p:spPr>
        <p:txBody>
          <a:bodyPr>
            <a:noAutofit/>
          </a:bodyPr>
          <a:lstStyle/>
          <a:p>
            <a:pPr marL="0" indent="0">
              <a:buNone/>
            </a:pPr>
            <a:r>
              <a:rPr lang="ro-RO" altLang="es-ES" sz="2000" b="1" dirty="0" smtClean="0">
                <a:solidFill>
                  <a:srgbClr val="FF0000"/>
                </a:solidFill>
                <a:effectLst>
                  <a:outerShdw blurRad="38100" dist="38100" dir="2700000" algn="tl">
                    <a:srgbClr val="000000">
                      <a:alpha val="43137"/>
                    </a:srgbClr>
                  </a:outerShdw>
                </a:effectLst>
              </a:rPr>
              <a:t>3. Lipsa cunoștințelor suficiente despre produse și servicii</a:t>
            </a:r>
            <a:endParaRPr lang="ro-RO" altLang="es-ES" sz="2000" dirty="0" smtClean="0"/>
          </a:p>
          <a:p>
            <a:pPr marL="0" indent="0" algn="just">
              <a:lnSpc>
                <a:spcPct val="150000"/>
              </a:lnSpc>
              <a:buNone/>
            </a:pPr>
            <a:r>
              <a:rPr lang="ro-RO" altLang="es-ES" sz="1800" dirty="0" smtClean="0"/>
              <a:t>Această problemă este accentuată mai ales în cazul domeniilor care oferă soluții mai complexe. Instituțiile financiare, mai ales societățile de asigurare și băncile, sunt creditorii din acest sector. Necunoașterea propriilor produse apare și în cazul angajaților din domeniile telecomunicațiilor, </a:t>
            </a:r>
            <a:r>
              <a:rPr lang="ro-RO" altLang="es-ES" sz="1800" dirty="0" err="1" smtClean="0"/>
              <a:t>automotive</a:t>
            </a:r>
            <a:r>
              <a:rPr lang="ro-RO" altLang="es-ES" sz="1800" dirty="0" smtClean="0"/>
              <a:t> și IT-ului. Rotația mare a personalului, care este o caracteristică principală a companiilor din multe sectoare, cu siguranță nu determină construirea competențelor și cunoștințelor angajaților. Așteptările clienților sunt clare și transparente: angajații care asigură servicii trebuie să dețină cunoștințe complete despre produsele oferite. Trebuie să poată asigura răspunsuri precise la fiecare întrebare și să </a:t>
            </a:r>
            <a:r>
              <a:rPr lang="ro-RO" altLang="es-ES" sz="1800" dirty="0" smtClean="0"/>
              <a:t>consilie</a:t>
            </a:r>
            <a:r>
              <a:rPr lang="en-US" altLang="es-ES" sz="1800" dirty="0" smtClean="0"/>
              <a:t>z</a:t>
            </a:r>
            <a:r>
              <a:rPr lang="ro-RO" altLang="es-ES" sz="1800" dirty="0" smtClean="0"/>
              <a:t>e </a:t>
            </a:r>
            <a:r>
              <a:rPr lang="ro-RO" altLang="es-ES" sz="1800" dirty="0" smtClean="0"/>
              <a:t>clientul cu privire la cele mai bune soluții posibile. </a:t>
            </a:r>
          </a:p>
        </p:txBody>
      </p:sp>
      <p:pic>
        <p:nvPicPr>
          <p:cNvPr id="13315" name="Picture 3" descr="C:\Users\lexio\AppData\Local\Microsoft\Windows\INetCache\IE\HHA3ULAZ\flimflam[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59715" y="2526110"/>
            <a:ext cx="3109546" cy="304735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756" y="61122"/>
            <a:ext cx="12152244" cy="6796878"/>
          </a:xfrm>
          <a:prstGeom prst="rect">
            <a:avLst/>
          </a:prstGeom>
        </p:spPr>
      </p:pic>
      <p:sp>
        <p:nvSpPr>
          <p:cNvPr id="34820" name="Marcador de texto 2"/>
          <p:cNvSpPr>
            <a:spLocks noGrp="1"/>
          </p:cNvSpPr>
          <p:nvPr>
            <p:ph type="body" sz="half" idx="4294967295"/>
          </p:nvPr>
        </p:nvSpPr>
        <p:spPr>
          <a:xfrm>
            <a:off x="586154" y="2032309"/>
            <a:ext cx="7479323" cy="4415383"/>
          </a:xfrm>
        </p:spPr>
        <p:txBody>
          <a:bodyPr>
            <a:noAutofit/>
          </a:bodyPr>
          <a:lstStyle/>
          <a:p>
            <a:pPr marL="0" indent="0">
              <a:buNone/>
            </a:pPr>
            <a:r>
              <a:rPr lang="ro-RO" altLang="es-ES" sz="2000" b="1" dirty="0" smtClean="0">
                <a:solidFill>
                  <a:srgbClr val="FF0000"/>
                </a:solidFill>
                <a:effectLst>
                  <a:outerShdw blurRad="38100" dist="38100" dir="2700000" algn="tl">
                    <a:srgbClr val="000000">
                      <a:alpha val="43137"/>
                    </a:srgbClr>
                  </a:outerShdw>
                </a:effectLst>
              </a:rPr>
              <a:t>4. Ascunderea sau modificarea informațiilor privitoare la oferă</a:t>
            </a:r>
            <a:endParaRPr lang="ro-RO" altLang="es-ES" sz="1800" dirty="0" smtClean="0"/>
          </a:p>
          <a:p>
            <a:pPr marL="0" indent="0" algn="just">
              <a:lnSpc>
                <a:spcPct val="150000"/>
              </a:lnSpc>
              <a:buNone/>
            </a:pPr>
            <a:r>
              <a:rPr lang="ro-RO" altLang="es-ES" sz="1800" dirty="0" smtClean="0"/>
              <a:t>Lipsa cunoștințelor angajaților se poate transforma, uneori, în acțiune conștientă, reprezentată de neinformarea clienților despre anumite condiții nefavorabile ale unei oferte. De obicei, clienții s-au plâns despre asteriscurile din contraste care sunt considerate, din ce în ce mai mult, ca potențiale capcane și amenințări. Situația este complicată de contractele și reglementările complicate și îndelungate. Atunci când adăugăm un angajat care transmite în mod intenționat informații importante care sunt greu de observat la prima vedere, avem o problemă potențial mai mare în relațiile viitoare dintre companie și clientul său.</a:t>
            </a:r>
          </a:p>
        </p:txBody>
      </p:sp>
      <p:pic>
        <p:nvPicPr>
          <p:cNvPr id="14339" name="Picture 3" descr="C:\Users\lexio\AppData\Local\Microsoft\Windows\INetCache\IE\QZB9TLB2\candor[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61592" y="2883876"/>
            <a:ext cx="3571253" cy="27998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685796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756" y="61122"/>
            <a:ext cx="12152244" cy="6796878"/>
          </a:xfrm>
          <a:prstGeom prst="rect">
            <a:avLst/>
          </a:prstGeom>
        </p:spPr>
      </p:pic>
      <p:sp>
        <p:nvSpPr>
          <p:cNvPr id="34820" name="Marcador de texto 2"/>
          <p:cNvSpPr>
            <a:spLocks noGrp="1"/>
          </p:cNvSpPr>
          <p:nvPr>
            <p:ph type="body" sz="half" idx="4294967295"/>
          </p:nvPr>
        </p:nvSpPr>
        <p:spPr>
          <a:xfrm>
            <a:off x="586154" y="2032309"/>
            <a:ext cx="8241323" cy="4415383"/>
          </a:xfrm>
        </p:spPr>
        <p:txBody>
          <a:bodyPr>
            <a:noAutofit/>
          </a:bodyPr>
          <a:lstStyle/>
          <a:p>
            <a:pPr marL="0" indent="0">
              <a:buNone/>
            </a:pPr>
            <a:r>
              <a:rPr lang="ro-RO" altLang="es-ES" sz="1800" b="1" dirty="0" smtClean="0">
                <a:solidFill>
                  <a:srgbClr val="FF0000"/>
                </a:solidFill>
                <a:effectLst>
                  <a:outerShdw blurRad="38100" dist="38100" dir="2700000" algn="tl">
                    <a:srgbClr val="000000">
                      <a:alpha val="43137"/>
                    </a:srgbClr>
                  </a:outerShdw>
                </a:effectLst>
              </a:rPr>
              <a:t>5. Lipsa abordării pro-clienți</a:t>
            </a:r>
          </a:p>
          <a:p>
            <a:pPr marL="0" indent="0">
              <a:buNone/>
            </a:pPr>
            <a:endParaRPr lang="ro-RO" altLang="es-ES" sz="1800" dirty="0" smtClean="0"/>
          </a:p>
          <a:p>
            <a:pPr marL="0" indent="0" algn="just">
              <a:lnSpc>
                <a:spcPct val="150000"/>
              </a:lnSpc>
              <a:buNone/>
            </a:pPr>
            <a:r>
              <a:rPr lang="ro-RO" altLang="es-ES" sz="1800" dirty="0" smtClean="0"/>
              <a:t>„M-am simțit ca un petent”. Aceasta este opinia cea mai frecventă a clienților s-au confruntat cu această problemă pe durata asigurării serviciilor pentru clienți. Petentul este o persoană care cere ceva și cealaltă parte poate să-i dea sau nu. Petentul este întotdeauna pe o poziție slabă. Aducerea clientului în poziția unui petent semnifică punerea sub semnul întrebării a celor mai evidente și naturale standarde ale serviciilor pentru clienți. Între timp, privilegiul clientului este capacitatea de a face alegeri și de a avea așteptări în schimbul angajamentului său pentru o anumită ofertă a unei mărci. În ciuda acestui fapt, peste un sfert dintre clienții care sunt în contact cu companiile se consideră tratați ca petenți și nu ca și clienți.</a:t>
            </a:r>
          </a:p>
        </p:txBody>
      </p:sp>
      <p:pic>
        <p:nvPicPr>
          <p:cNvPr id="15363" name="Picture 3" descr="C:\Users\lexio\AppData\Local\Microsoft\Windows\INetCache\IE\QZB9TLB2\customers-300x236[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68911" y="2832589"/>
            <a:ext cx="2857500" cy="2247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02364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Marcador de contenido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9756" y="61122"/>
            <a:ext cx="12152244" cy="6796878"/>
          </a:xfrm>
        </p:spPr>
      </p:pic>
      <p:sp>
        <p:nvSpPr>
          <p:cNvPr id="2" name="Título 1"/>
          <p:cNvSpPr>
            <a:spLocks noGrp="1"/>
          </p:cNvSpPr>
          <p:nvPr>
            <p:ph type="title"/>
          </p:nvPr>
        </p:nvSpPr>
        <p:spPr>
          <a:xfrm>
            <a:off x="1416424" y="1518064"/>
            <a:ext cx="9917498" cy="1325563"/>
          </a:xfrm>
        </p:spPr>
        <p:txBody>
          <a:bodyPr>
            <a:normAutofit/>
          </a:bodyPr>
          <a:lstStyle/>
          <a:p>
            <a:r>
              <a:rPr lang="ro-RO" altLang="es-ES" sz="3200" b="1" dirty="0" smtClean="0"/>
              <a:t>Rezumat</a:t>
            </a:r>
            <a:r>
              <a:rPr lang="es-ES" altLang="es-ES" dirty="0" smtClean="0"/>
              <a:t> </a:t>
            </a:r>
            <a:endParaRPr lang="es-ES" altLang="es-ES" dirty="0"/>
          </a:p>
        </p:txBody>
      </p:sp>
      <p:sp>
        <p:nvSpPr>
          <p:cNvPr id="5" name="Título 1"/>
          <p:cNvSpPr txBox="1">
            <a:spLocks/>
          </p:cNvSpPr>
          <p:nvPr/>
        </p:nvSpPr>
        <p:spPr>
          <a:xfrm>
            <a:off x="2324755" y="2762905"/>
            <a:ext cx="7823292" cy="3089275"/>
          </a:xfrm>
          <a:prstGeom prst="rect">
            <a:avLst/>
          </a:prstGeom>
        </p:spPr>
        <p:txBody>
          <a:bodyPr vert="horz" lIns="91440" tIns="45720" rIns="91440" bIns="45720" rtlCol="0" anchor="ctr">
            <a:noAutofit/>
          </a:bodyPr>
          <a:lstStyle/>
          <a:p>
            <a:pPr marL="457200" lvl="0" indent="-457200">
              <a:lnSpc>
                <a:spcPct val="150000"/>
              </a:lnSpc>
              <a:spcBef>
                <a:spcPct val="0"/>
              </a:spcBef>
              <a:buFont typeface="+mj-lt"/>
              <a:buAutoNum type="arabicPeriod"/>
              <a:defRPr/>
            </a:pPr>
            <a:r>
              <a:rPr lang="ro-RO" altLang="es-ES" sz="2400" b="1" dirty="0" smtClean="0">
                <a:latin typeface="+mj-lt"/>
                <a:ea typeface="+mj-ea"/>
                <a:cs typeface="+mj-cs"/>
              </a:rPr>
              <a:t>Servicii pentru clienți</a:t>
            </a:r>
          </a:p>
          <a:p>
            <a:pPr marL="457200" lvl="0" indent="-457200">
              <a:lnSpc>
                <a:spcPct val="150000"/>
              </a:lnSpc>
              <a:spcBef>
                <a:spcPct val="0"/>
              </a:spcBef>
              <a:buFont typeface="+mj-lt"/>
              <a:buAutoNum type="arabicPeriod"/>
              <a:defRPr/>
            </a:pPr>
            <a:r>
              <a:rPr lang="ro-RO" altLang="es-ES" sz="2400" b="1" dirty="0" smtClean="0">
                <a:latin typeface="+mj-lt"/>
                <a:ea typeface="+mj-ea"/>
                <a:cs typeface="+mj-cs"/>
              </a:rPr>
              <a:t>Abilitatea de a construi relații</a:t>
            </a:r>
          </a:p>
          <a:p>
            <a:pPr marL="457200" lvl="0" indent="-457200">
              <a:lnSpc>
                <a:spcPct val="150000"/>
              </a:lnSpc>
              <a:spcBef>
                <a:spcPct val="0"/>
              </a:spcBef>
              <a:buFont typeface="+mj-lt"/>
              <a:buAutoNum type="arabicPeriod"/>
              <a:defRPr/>
            </a:pPr>
            <a:r>
              <a:rPr lang="ro-RO" altLang="es-ES" sz="2400" b="1" dirty="0" smtClean="0">
                <a:latin typeface="+mj-lt"/>
                <a:ea typeface="+mj-ea"/>
                <a:cs typeface="+mj-cs"/>
              </a:rPr>
              <a:t>Principalele greșeli din serviciile pentru clienți</a:t>
            </a:r>
            <a:r>
              <a:rPr lang="ro-RO" altLang="es-ES" sz="2400" b="1" dirty="0" smtClean="0">
                <a:solidFill>
                  <a:srgbClr val="0070C0"/>
                </a:solidFill>
                <a:latin typeface="Bebas" charset="0"/>
                <a:ea typeface="Bebas" charset="0"/>
                <a:cs typeface="Bebas" charset="0"/>
              </a:rPr>
              <a:t/>
            </a:r>
            <a:br>
              <a:rPr lang="ro-RO" altLang="es-ES" sz="2400" b="1" dirty="0" smtClean="0">
                <a:solidFill>
                  <a:srgbClr val="0070C0"/>
                </a:solidFill>
                <a:latin typeface="Bebas" charset="0"/>
                <a:ea typeface="Bebas" charset="0"/>
                <a:cs typeface="Bebas" charset="0"/>
              </a:rPr>
            </a:br>
            <a:r>
              <a:rPr kumimoji="0" lang="ro-RO" altLang="es-ES" sz="2400" b="0" i="0" u="none" strike="noStrike" kern="1200" cap="none" spc="0" normalizeH="0" baseline="0" dirty="0" smtClean="0">
                <a:ln>
                  <a:noFill/>
                </a:ln>
                <a:solidFill>
                  <a:schemeClr val="tx1"/>
                </a:solidFill>
                <a:effectLst/>
                <a:uLnTx/>
                <a:uFillTx/>
                <a:latin typeface="+mj-lt"/>
                <a:ea typeface="+mj-ea"/>
                <a:cs typeface="+mj-cs"/>
              </a:rPr>
              <a:t/>
            </a:r>
            <a:br>
              <a:rPr kumimoji="0" lang="ro-RO" altLang="es-ES" sz="2400" b="0" i="0" u="none" strike="noStrike" kern="1200" cap="none" spc="0" normalizeH="0" baseline="0" dirty="0" smtClean="0">
                <a:ln>
                  <a:noFill/>
                </a:ln>
                <a:solidFill>
                  <a:schemeClr val="tx1"/>
                </a:solidFill>
                <a:effectLst/>
                <a:uLnTx/>
                <a:uFillTx/>
                <a:latin typeface="+mj-lt"/>
                <a:ea typeface="+mj-ea"/>
                <a:cs typeface="+mj-cs"/>
              </a:rPr>
            </a:br>
            <a:endParaRPr kumimoji="0" lang="ro-RO" altLang="es-ES" sz="2400" b="0" i="0" u="none" strike="noStrike" kern="1200" cap="none" spc="0" normalizeH="0" baseline="0" dirty="0" smtClean="0">
              <a:ln>
                <a:noFill/>
              </a:ln>
              <a:solidFill>
                <a:schemeClr val="tx1"/>
              </a:solidFill>
              <a:effectLst/>
              <a:uLnTx/>
              <a:uFillTx/>
              <a:latin typeface="+mj-lt"/>
              <a:ea typeface="+mj-ea"/>
              <a:cs typeface="+mj-cs"/>
            </a:endParaRPr>
          </a:p>
        </p:txBody>
      </p:sp>
    </p:spTree>
    <p:extLst>
      <p:ext uri="{BB962C8B-B14F-4D97-AF65-F5344CB8AC3E}">
        <p14:creationId xmlns:p14="http://schemas.microsoft.com/office/powerpoint/2010/main" val="78689802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756" y="61122"/>
            <a:ext cx="12152244" cy="6796878"/>
          </a:xfrm>
          <a:prstGeom prst="rect">
            <a:avLst/>
          </a:prstGeom>
        </p:spPr>
      </p:pic>
      <p:sp>
        <p:nvSpPr>
          <p:cNvPr id="34820" name="Marcador de texto 2"/>
          <p:cNvSpPr>
            <a:spLocks noGrp="1"/>
          </p:cNvSpPr>
          <p:nvPr>
            <p:ph type="body" sz="half" idx="4294967295"/>
          </p:nvPr>
        </p:nvSpPr>
        <p:spPr>
          <a:xfrm>
            <a:off x="586154" y="2032309"/>
            <a:ext cx="8135815" cy="4415383"/>
          </a:xfrm>
        </p:spPr>
        <p:txBody>
          <a:bodyPr>
            <a:noAutofit/>
          </a:bodyPr>
          <a:lstStyle/>
          <a:p>
            <a:pPr marL="0" indent="0" algn="just">
              <a:buNone/>
            </a:pPr>
            <a:r>
              <a:rPr lang="ro-RO" altLang="es-ES" sz="2000" b="1" dirty="0" smtClean="0">
                <a:solidFill>
                  <a:srgbClr val="FF0000"/>
                </a:solidFill>
              </a:rPr>
              <a:t>6. Nivelul redus de cultură personală </a:t>
            </a:r>
            <a:r>
              <a:rPr lang="ro-RO" altLang="es-ES" sz="2000" b="1" dirty="0" smtClean="0">
                <a:solidFill>
                  <a:srgbClr val="FF0000"/>
                </a:solidFill>
              </a:rPr>
              <a:t>a</a:t>
            </a:r>
            <a:r>
              <a:rPr lang="en-US" altLang="es-ES" sz="2000" b="1" dirty="0" smtClean="0">
                <a:solidFill>
                  <a:srgbClr val="FF0000"/>
                </a:solidFill>
              </a:rPr>
              <a:t>l</a:t>
            </a:r>
            <a:r>
              <a:rPr lang="ro-RO" altLang="es-ES" sz="2000" b="1" dirty="0" smtClean="0">
                <a:solidFill>
                  <a:srgbClr val="FF0000"/>
                </a:solidFill>
              </a:rPr>
              <a:t> </a:t>
            </a:r>
            <a:r>
              <a:rPr lang="ro-RO" altLang="es-ES" sz="2000" b="1" dirty="0" smtClean="0">
                <a:solidFill>
                  <a:srgbClr val="FF0000"/>
                </a:solidFill>
              </a:rPr>
              <a:t>personalului care asigură serviciile pentru clienți</a:t>
            </a:r>
            <a:endParaRPr lang="ro-RO" altLang="es-ES" sz="1800" dirty="0" smtClean="0"/>
          </a:p>
          <a:p>
            <a:pPr marL="0" indent="0" algn="just">
              <a:lnSpc>
                <a:spcPct val="150000"/>
              </a:lnSpc>
              <a:buNone/>
            </a:pPr>
            <a:r>
              <a:rPr lang="ro-RO" altLang="es-ES" sz="1800" dirty="0" smtClean="0"/>
              <a:t>Aproape o cincime dintre clienți se plâng constant de serviciile neplăcute, nepoliticoase și care nu sunt deloc amabile! Adeseori, există situații când un angajat al unei companii date este extrem de pasiv și nu demonstrează niciun interes pentru nevoile clientului. Clienții au impresia că cei care-i sprijină în acest mod acționează ca o pedeapsă, se plâng de lipsa completă de angajament și de tratarea clientului ca un obstacol.</a:t>
            </a:r>
            <a:endParaRPr lang="ro-RO" altLang="es-ES" sz="1800" dirty="0"/>
          </a:p>
        </p:txBody>
      </p:sp>
      <p:pic>
        <p:nvPicPr>
          <p:cNvPr id="7" name="Symbol zastępczy zawartości 2">
            <a:extLst>
              <a:ext uri="{FF2B5EF4-FFF2-40B4-BE49-F238E27FC236}">
                <a16:creationId xmlns:a16="http://schemas.microsoft.com/office/drawing/2014/main" xmlns="" id="{254686D4-A2CC-4AED-9F53-69102C33D73A}"/>
              </a:ext>
            </a:extLst>
          </p:cNvPr>
          <p:cNvPicPr>
            <a:picLocks noChangeAspect="1"/>
          </p:cNvPicPr>
          <p:nvPr/>
        </p:nvPicPr>
        <p:blipFill>
          <a:blip r:embed="rId3"/>
          <a:stretch>
            <a:fillRect/>
          </a:stretch>
        </p:blipFill>
        <p:spPr>
          <a:xfrm>
            <a:off x="9071093" y="1482093"/>
            <a:ext cx="2674937" cy="1977468"/>
          </a:xfrm>
          <a:prstGeom prst="rect">
            <a:avLst/>
          </a:prstGeom>
        </p:spPr>
      </p:pic>
      <p:pic>
        <p:nvPicPr>
          <p:cNvPr id="8" name="Obraz 7">
            <a:extLst>
              <a:ext uri="{FF2B5EF4-FFF2-40B4-BE49-F238E27FC236}">
                <a16:creationId xmlns:a16="http://schemas.microsoft.com/office/drawing/2014/main" xmlns="" id="{242F6876-4BDC-47BF-B7D0-02D9A099A661}"/>
              </a:ext>
            </a:extLst>
          </p:cNvPr>
          <p:cNvPicPr>
            <a:picLocks noChangeAspect="1"/>
          </p:cNvPicPr>
          <p:nvPr/>
        </p:nvPicPr>
        <p:blipFill>
          <a:blip r:embed="rId4"/>
          <a:stretch>
            <a:fillRect/>
          </a:stretch>
        </p:blipFill>
        <p:spPr>
          <a:xfrm>
            <a:off x="9081936" y="3798382"/>
            <a:ext cx="2674937" cy="2198879"/>
          </a:xfrm>
          <a:prstGeom prst="rect">
            <a:avLst/>
          </a:prstGeom>
        </p:spPr>
      </p:pic>
    </p:spTree>
    <p:extLst>
      <p:ext uri="{BB962C8B-B14F-4D97-AF65-F5344CB8AC3E}">
        <p14:creationId xmlns:p14="http://schemas.microsoft.com/office/powerpoint/2010/main" val="196948983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756" y="61122"/>
            <a:ext cx="12152244" cy="6796878"/>
          </a:xfrm>
          <a:prstGeom prst="rect">
            <a:avLst/>
          </a:prstGeom>
        </p:spPr>
      </p:pic>
      <p:sp>
        <p:nvSpPr>
          <p:cNvPr id="34820" name="Marcador de texto 2"/>
          <p:cNvSpPr>
            <a:spLocks noGrp="1"/>
          </p:cNvSpPr>
          <p:nvPr>
            <p:ph type="body" sz="half" idx="4294967295"/>
          </p:nvPr>
        </p:nvSpPr>
        <p:spPr>
          <a:xfrm>
            <a:off x="621323" y="2266771"/>
            <a:ext cx="8135815" cy="4415383"/>
          </a:xfrm>
        </p:spPr>
        <p:txBody>
          <a:bodyPr>
            <a:noAutofit/>
          </a:bodyPr>
          <a:lstStyle/>
          <a:p>
            <a:pPr marL="0" indent="0">
              <a:buNone/>
            </a:pPr>
            <a:r>
              <a:rPr lang="ro-RO" altLang="es-ES" sz="2000" b="1" dirty="0" smtClean="0">
                <a:solidFill>
                  <a:srgbClr val="FF0000"/>
                </a:solidFill>
                <a:effectLst>
                  <a:outerShdw blurRad="38100" dist="38100" dir="2700000" algn="tl">
                    <a:srgbClr val="000000">
                      <a:alpha val="43137"/>
                    </a:srgbClr>
                  </a:outerShdw>
                </a:effectLst>
              </a:rPr>
              <a:t>7. Greșeli și erori de facturare, contracte, documente</a:t>
            </a:r>
            <a:endParaRPr lang="ro-RO" altLang="es-ES" sz="1800" dirty="0" smtClean="0"/>
          </a:p>
          <a:p>
            <a:pPr marL="0" indent="0" algn="just">
              <a:lnSpc>
                <a:spcPct val="150000"/>
              </a:lnSpc>
              <a:buNone/>
            </a:pPr>
            <a:r>
              <a:rPr lang="ro-RO" altLang="es-ES" sz="1800" dirty="0" smtClean="0"/>
              <a:t>După comandarea de la un magazin online, primiți produse pe care nu le-ați dorit. Banca a încasat un comision nedatorat. Factura pentru telefon indică un comision pentru transferul de date, cu toate că nu am depășit limita datelor gratuite… Acest tip de situație este experimentat de aproape unul din cinci clienți.</a:t>
            </a:r>
            <a:endParaRPr lang="ro-RO" altLang="es-ES" sz="2000" dirty="0"/>
          </a:p>
        </p:txBody>
      </p:sp>
      <p:pic>
        <p:nvPicPr>
          <p:cNvPr id="16386" name="Picture 2" descr="C:\Users\lexio\AppData\Local\Microsoft\Windows\INetCache\IE\HHA3ULAZ\6788971416_5721c64bda_z[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53096" y="2965939"/>
            <a:ext cx="2988811" cy="22322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324374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756" y="61122"/>
            <a:ext cx="12152244" cy="6796878"/>
          </a:xfrm>
          <a:prstGeom prst="rect">
            <a:avLst/>
          </a:prstGeom>
        </p:spPr>
      </p:pic>
      <p:sp>
        <p:nvSpPr>
          <p:cNvPr id="34820" name="Marcador de texto 2"/>
          <p:cNvSpPr>
            <a:spLocks noGrp="1"/>
          </p:cNvSpPr>
          <p:nvPr>
            <p:ph type="body" sz="half" idx="4294967295"/>
          </p:nvPr>
        </p:nvSpPr>
        <p:spPr>
          <a:xfrm>
            <a:off x="621323" y="2266771"/>
            <a:ext cx="8135815" cy="4415383"/>
          </a:xfrm>
        </p:spPr>
        <p:txBody>
          <a:bodyPr>
            <a:noAutofit/>
          </a:bodyPr>
          <a:lstStyle/>
          <a:p>
            <a:pPr marL="0" indent="0" algn="just">
              <a:buNone/>
            </a:pPr>
            <a:r>
              <a:rPr lang="ro-RO" sz="2000" b="1" dirty="0" smtClean="0">
                <a:solidFill>
                  <a:srgbClr val="FF0000"/>
                </a:solidFill>
                <a:effectLst>
                  <a:outerShdw blurRad="38100" dist="38100" dir="2700000" algn="tl">
                    <a:srgbClr val="000000">
                      <a:alpha val="43137"/>
                    </a:srgbClr>
                  </a:outerShdw>
                </a:effectLst>
              </a:rPr>
              <a:t>8. Fără contactare post-vânzare (în ciuda promisiunii anterioare referitoare la aceasta)</a:t>
            </a:r>
          </a:p>
          <a:p>
            <a:pPr marL="0" indent="0">
              <a:buNone/>
            </a:pPr>
            <a:endParaRPr lang="ro-RO" sz="2000" b="1" dirty="0" smtClean="0">
              <a:solidFill>
                <a:srgbClr val="FF0000"/>
              </a:solidFill>
              <a:effectLst>
                <a:outerShdw blurRad="38100" dist="38100" dir="2700000" algn="tl">
                  <a:srgbClr val="000000">
                    <a:alpha val="43137"/>
                  </a:srgbClr>
                </a:outerShdw>
              </a:effectLst>
            </a:endParaRPr>
          </a:p>
          <a:p>
            <a:pPr marL="0" indent="0" algn="just">
              <a:lnSpc>
                <a:spcPct val="150000"/>
              </a:lnSpc>
              <a:buNone/>
            </a:pPr>
            <a:r>
              <a:rPr lang="ro-RO" sz="1800" dirty="0" smtClean="0"/>
              <a:t>La momentul descrierii acestei probleme, clienții au indicat două tipuri de situații. Prima este promisiunea neonorată de a-i contacta după încheierea contractului sau achiziționarea produsului. Există senzația că acești clienți sunt importanți și apreciați doar atunci când are loc tranzacția. Apoi, compania nu mai este deloc interesată de ei. Al doilea tip de experiență este contactarea de angajații unei companii, din nou, dar într-un mod schematic, pasiv și fără demonstrarea angajamentului.</a:t>
            </a:r>
            <a:endParaRPr lang="ro-RO" sz="1800" dirty="0"/>
          </a:p>
        </p:txBody>
      </p:sp>
      <p:pic>
        <p:nvPicPr>
          <p:cNvPr id="17410" name="Picture 2" descr="C:\Users\lexio\AppData\Local\Microsoft\Windows\INetCache\IE\HHA3ULAZ\phone-381286_64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53112" y="3248546"/>
            <a:ext cx="3039596" cy="2146715"/>
          </a:xfrm>
          <a:prstGeom prst="rect">
            <a:avLst/>
          </a:prstGeom>
          <a:noFill/>
          <a:extLst>
            <a:ext uri="{909E8E84-426E-40DD-AFC4-6F175D3DCCD1}">
              <a14:hiddenFill xmlns:a14="http://schemas.microsoft.com/office/drawing/2010/main">
                <a:solidFill>
                  <a:srgbClr val="FFFFFF"/>
                </a:solidFill>
              </a14:hiddenFill>
            </a:ext>
          </a:extLst>
        </p:spPr>
      </p:pic>
      <p:cxnSp>
        <p:nvCxnSpPr>
          <p:cNvPr id="3" name="Łącznik prostoliniowy 2"/>
          <p:cNvCxnSpPr/>
          <p:nvPr/>
        </p:nvCxnSpPr>
        <p:spPr>
          <a:xfrm>
            <a:off x="8953112" y="3248546"/>
            <a:ext cx="3039596" cy="2146715"/>
          </a:xfrm>
          <a:prstGeom prst="line">
            <a:avLst/>
          </a:prstGeom>
          <a:ln w="7302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940887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756" y="61122"/>
            <a:ext cx="12152244" cy="6796878"/>
          </a:xfrm>
          <a:prstGeom prst="rect">
            <a:avLst/>
          </a:prstGeom>
        </p:spPr>
      </p:pic>
      <p:sp>
        <p:nvSpPr>
          <p:cNvPr id="34820" name="Marcador de texto 2"/>
          <p:cNvSpPr>
            <a:spLocks noGrp="1"/>
          </p:cNvSpPr>
          <p:nvPr>
            <p:ph type="body" sz="half" idx="4294967295"/>
          </p:nvPr>
        </p:nvSpPr>
        <p:spPr>
          <a:xfrm>
            <a:off x="621323" y="2266771"/>
            <a:ext cx="8135815" cy="4415383"/>
          </a:xfrm>
        </p:spPr>
        <p:txBody>
          <a:bodyPr>
            <a:noAutofit/>
          </a:bodyPr>
          <a:lstStyle/>
          <a:p>
            <a:pPr marL="0" indent="0">
              <a:lnSpc>
                <a:spcPct val="150000"/>
              </a:lnSpc>
              <a:buNone/>
            </a:pPr>
            <a:r>
              <a:rPr lang="ro-RO" altLang="es-ES" sz="2000" b="1" dirty="0" smtClean="0">
                <a:solidFill>
                  <a:srgbClr val="FF0000"/>
                </a:solidFill>
                <a:effectLst>
                  <a:outerShdw blurRad="38100" dist="38100" dir="2700000" algn="tl">
                    <a:srgbClr val="000000">
                      <a:alpha val="43137"/>
                    </a:srgbClr>
                  </a:outerShdw>
                </a:effectLst>
              </a:rPr>
              <a:t>10. Utilizarea unui limbaj complicat și greu de înțeles</a:t>
            </a:r>
            <a:endParaRPr lang="ro-RO" altLang="es-ES" sz="2000" dirty="0" smtClean="0"/>
          </a:p>
          <a:p>
            <a:pPr marL="0" indent="0" algn="just">
              <a:lnSpc>
                <a:spcPct val="150000"/>
              </a:lnSpc>
              <a:buNone/>
            </a:pPr>
            <a:r>
              <a:rPr lang="ro-RO" altLang="es-ES" sz="2000" dirty="0" smtClean="0"/>
              <a:t>Această problemă este adeseori accentuată de clienții care au contact cu companiile financiare și de tehnologie, ca și cu </a:t>
            </a:r>
            <a:r>
              <a:rPr lang="en-US" altLang="es-ES" sz="2000" dirty="0" smtClean="0"/>
              <a:t>service-</a:t>
            </a:r>
            <a:r>
              <a:rPr lang="en-US" altLang="es-ES" sz="2000" dirty="0" err="1" smtClean="0"/>
              <a:t>urile</a:t>
            </a:r>
            <a:r>
              <a:rPr lang="en-US" altLang="es-ES" sz="2000" dirty="0" smtClean="0"/>
              <a:t> </a:t>
            </a:r>
            <a:r>
              <a:rPr lang="ro-RO" altLang="es-ES" sz="2000" dirty="0" smtClean="0"/>
              <a:t>auto</a:t>
            </a:r>
            <a:r>
              <a:rPr lang="ro-RO" altLang="es-ES" sz="2000" dirty="0" smtClean="0"/>
              <a:t>.</a:t>
            </a:r>
            <a:endParaRPr lang="ro-RO" altLang="es-ES" sz="2000" dirty="0"/>
          </a:p>
        </p:txBody>
      </p:sp>
      <p:pic>
        <p:nvPicPr>
          <p:cNvPr id="18434" name="Picture 2" descr="C:\Users\lexio\AppData\Local\Microsoft\Windows\INetCache\IE\HA1I8GIQ\Bosoo_mongol_bicig[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33692" y="4143547"/>
            <a:ext cx="3458308" cy="11759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43495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Marcador de contenido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9756" y="0"/>
            <a:ext cx="12152244" cy="6796878"/>
          </a:xfrm>
        </p:spPr>
      </p:pic>
      <p:sp>
        <p:nvSpPr>
          <p:cNvPr id="2" name="Título 1"/>
          <p:cNvSpPr>
            <a:spLocks noGrp="1"/>
          </p:cNvSpPr>
          <p:nvPr>
            <p:ph type="title"/>
          </p:nvPr>
        </p:nvSpPr>
        <p:spPr>
          <a:xfrm>
            <a:off x="1416424" y="1518064"/>
            <a:ext cx="9917498" cy="1325563"/>
          </a:xfrm>
        </p:spPr>
        <p:txBody>
          <a:bodyPr>
            <a:normAutofit/>
          </a:bodyPr>
          <a:lstStyle/>
          <a:p>
            <a:r>
              <a:rPr lang="ro-RO" altLang="es-ES" sz="3200" b="1" dirty="0" smtClean="0">
                <a:latin typeface="+mn-lt"/>
              </a:rPr>
              <a:t>Descrierea Obiectivelor și Conținutului</a:t>
            </a:r>
            <a:endParaRPr lang="ro-RO" sz="3200" b="1" dirty="0">
              <a:solidFill>
                <a:srgbClr val="0070C0"/>
              </a:solidFill>
              <a:latin typeface="+mn-lt"/>
              <a:ea typeface="Bebas" charset="0"/>
              <a:cs typeface="Bebas" charset="0"/>
            </a:endParaRPr>
          </a:p>
        </p:txBody>
      </p:sp>
      <p:sp>
        <p:nvSpPr>
          <p:cNvPr id="5" name="Título 1"/>
          <p:cNvSpPr txBox="1">
            <a:spLocks/>
          </p:cNvSpPr>
          <p:nvPr/>
        </p:nvSpPr>
        <p:spPr>
          <a:xfrm>
            <a:off x="2115670" y="2762905"/>
            <a:ext cx="8833684" cy="3089275"/>
          </a:xfrm>
          <a:prstGeom prst="rect">
            <a:avLst/>
          </a:prstGeom>
        </p:spPr>
        <p:txBody>
          <a:bodyPr vert="horz" lIns="91440" tIns="45720" rIns="91440" bIns="45720" rtlCol="0" anchor="ctr">
            <a:noAutofit/>
          </a:bodyPr>
          <a:lstStyle/>
          <a:p>
            <a:pPr algn="just">
              <a:buFont typeface="Arial" panose="020B0604020202020204" pitchFamily="34" charset="0"/>
              <a:buChar char="•"/>
              <a:defRPr/>
            </a:pPr>
            <a:r>
              <a:rPr lang="ro-RO" altLang="es-ES" sz="2400" dirty="0" smtClean="0"/>
              <a:t>Obiectivul 1.- De a defini conceptul de servicii pentru clienți și caracteristicile sale.</a:t>
            </a:r>
          </a:p>
          <a:p>
            <a:pPr algn="just">
              <a:defRPr/>
            </a:pPr>
            <a:r>
              <a:rPr lang="ro-RO" altLang="es-ES" sz="2400" dirty="0" smtClean="0"/>
              <a:t>  </a:t>
            </a:r>
          </a:p>
          <a:p>
            <a:pPr algn="just">
              <a:buFont typeface="Arial" panose="020B0604020202020204" pitchFamily="34" charset="0"/>
              <a:buChar char="•"/>
              <a:defRPr/>
            </a:pPr>
            <a:r>
              <a:rPr lang="ro-RO" altLang="es-ES" sz="2400" dirty="0" smtClean="0"/>
              <a:t>Obiectivul 2- De a explica importanța construirii relațiilor adecvate pentru îmbunătățirea șanselor de reușită.</a:t>
            </a:r>
          </a:p>
          <a:p>
            <a:pPr algn="just">
              <a:defRPr/>
            </a:pPr>
            <a:endParaRPr lang="ro-RO" altLang="es-ES" sz="2400" dirty="0" smtClean="0"/>
          </a:p>
          <a:p>
            <a:pPr algn="just">
              <a:buFont typeface="Arial" panose="020B0604020202020204" pitchFamily="34" charset="0"/>
              <a:buChar char="•"/>
              <a:defRPr/>
            </a:pPr>
            <a:r>
              <a:rPr lang="ro-RO" altLang="es-ES" sz="2400" dirty="0" smtClean="0"/>
              <a:t>Cuprins: Descrierea serviciilor pentru clienți în sine, a abordărilor și greșelilor.</a:t>
            </a:r>
          </a:p>
        </p:txBody>
      </p:sp>
    </p:spTree>
    <p:extLst>
      <p:ext uri="{BB962C8B-B14F-4D97-AF65-F5344CB8AC3E}">
        <p14:creationId xmlns:p14="http://schemas.microsoft.com/office/powerpoint/2010/main" val="7868980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Marcador de contenido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9756" y="61122"/>
            <a:ext cx="12152244" cy="6796878"/>
          </a:xfrm>
        </p:spPr>
      </p:pic>
      <p:sp>
        <p:nvSpPr>
          <p:cNvPr id="2" name="Título 1"/>
          <p:cNvSpPr>
            <a:spLocks noGrp="1"/>
          </p:cNvSpPr>
          <p:nvPr>
            <p:ph type="title"/>
          </p:nvPr>
        </p:nvSpPr>
        <p:spPr>
          <a:xfrm>
            <a:off x="1416424" y="1518064"/>
            <a:ext cx="9917498" cy="1325563"/>
          </a:xfrm>
        </p:spPr>
        <p:txBody>
          <a:bodyPr>
            <a:normAutofit/>
          </a:bodyPr>
          <a:lstStyle/>
          <a:p>
            <a:r>
              <a:rPr lang="ro-RO" altLang="es-ES" sz="3200" b="1" dirty="0" smtClean="0"/>
              <a:t>Descrierea metodei de predare</a:t>
            </a:r>
            <a:endParaRPr lang="ro-RO" sz="3200" b="1" dirty="0">
              <a:solidFill>
                <a:srgbClr val="0070C0"/>
              </a:solidFill>
              <a:latin typeface="Bebas" charset="0"/>
              <a:ea typeface="Bebas" charset="0"/>
              <a:cs typeface="Bebas" charset="0"/>
            </a:endParaRPr>
          </a:p>
        </p:txBody>
      </p:sp>
      <p:sp>
        <p:nvSpPr>
          <p:cNvPr id="9" name="Marcador de texto 2"/>
          <p:cNvSpPr txBox="1">
            <a:spLocks/>
          </p:cNvSpPr>
          <p:nvPr/>
        </p:nvSpPr>
        <p:spPr bwMode="auto">
          <a:xfrm>
            <a:off x="1418290" y="2708275"/>
            <a:ext cx="9016627" cy="279605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742950" marR="0" lvl="1" indent="-285750" algn="just" defTabSz="914400" rtl="0" eaLnBrk="1" fontAlgn="base" latinLnBrk="0" hangingPunct="1">
              <a:lnSpc>
                <a:spcPct val="100000"/>
              </a:lnSpc>
              <a:spcBef>
                <a:spcPct val="20000"/>
              </a:spcBef>
              <a:spcAft>
                <a:spcPct val="0"/>
              </a:spcAft>
              <a:buClrTx/>
              <a:buSzTx/>
              <a:buFont typeface="Arial" charset="0"/>
              <a:buChar char="–"/>
              <a:tabLst/>
              <a:defRPr/>
            </a:pPr>
            <a:r>
              <a:rPr kumimoji="0" lang="ro-RO" altLang="es-ES" sz="2000" b="0" i="0" u="none" strike="noStrike" kern="1200" cap="none" spc="0" normalizeH="0" baseline="0" dirty="0" smtClean="0">
                <a:ln>
                  <a:noFill/>
                </a:ln>
                <a:solidFill>
                  <a:sysClr val="windowText" lastClr="000000"/>
                </a:solidFill>
                <a:effectLst/>
                <a:uLnTx/>
                <a:uFillTx/>
                <a:latin typeface="Calibri"/>
              </a:rPr>
              <a:t>Participantul la această</a:t>
            </a:r>
            <a:r>
              <a:rPr kumimoji="0" lang="ro-RO" altLang="es-ES" sz="2000" b="0" i="0" u="none" strike="noStrike" kern="1200" cap="none" spc="0" normalizeH="0" dirty="0" smtClean="0">
                <a:ln>
                  <a:noFill/>
                </a:ln>
                <a:solidFill>
                  <a:sysClr val="windowText" lastClr="000000"/>
                </a:solidFill>
                <a:effectLst/>
                <a:uLnTx/>
                <a:uFillTx/>
                <a:latin typeface="Calibri"/>
              </a:rPr>
              <a:t> activitate de formare trebuie să citească </a:t>
            </a:r>
            <a:r>
              <a:rPr kumimoji="0" lang="ro-RO" altLang="es-ES" sz="2000" b="0" i="0" u="none" strike="noStrike" kern="1200" cap="none" spc="0" normalizeH="0" dirty="0" err="1" smtClean="0">
                <a:ln>
                  <a:noFill/>
                </a:ln>
                <a:solidFill>
                  <a:sysClr val="windowText" lastClr="000000"/>
                </a:solidFill>
                <a:effectLst/>
                <a:uLnTx/>
                <a:uFillTx/>
                <a:latin typeface="Calibri"/>
              </a:rPr>
              <a:t>slide-ur</a:t>
            </a:r>
            <a:r>
              <a:rPr kumimoji="0" lang="en-US" altLang="es-ES" sz="2000" b="0" i="0" u="none" strike="noStrike" kern="1200" cap="none" spc="0" normalizeH="0" dirty="0" err="1" smtClean="0">
                <a:ln>
                  <a:noFill/>
                </a:ln>
                <a:solidFill>
                  <a:sysClr val="windowText" lastClr="000000"/>
                </a:solidFill>
                <a:effectLst/>
                <a:uLnTx/>
                <a:uFillTx/>
                <a:latin typeface="Calibri"/>
              </a:rPr>
              <a:t>i</a:t>
            </a:r>
            <a:r>
              <a:rPr kumimoji="0" lang="ro-RO" altLang="es-ES" sz="2000" b="0" i="0" u="none" strike="noStrike" kern="1200" cap="none" spc="0" normalizeH="0" dirty="0" smtClean="0">
                <a:ln>
                  <a:noFill/>
                </a:ln>
                <a:solidFill>
                  <a:sysClr val="windowText" lastClr="000000"/>
                </a:solidFill>
                <a:effectLst/>
                <a:uLnTx/>
                <a:uFillTx/>
                <a:latin typeface="Calibri"/>
              </a:rPr>
              <a:t>le </a:t>
            </a:r>
            <a:r>
              <a:rPr kumimoji="0" lang="ro-RO" altLang="es-ES" sz="2000" b="0" i="0" u="none" strike="noStrike" kern="1200" cap="none" spc="0" normalizeH="0" dirty="0" smtClean="0">
                <a:ln>
                  <a:noFill/>
                </a:ln>
                <a:solidFill>
                  <a:sysClr val="windowText" lastClr="000000"/>
                </a:solidFill>
                <a:effectLst/>
                <a:uLnTx/>
                <a:uFillTx/>
                <a:latin typeface="Calibri"/>
              </a:rPr>
              <a:t>cu atenție și să urmeze exercițiile propuse în vederea obținerii unei imagini de ansamblu asupra importanței conținutului propus și a implicării sale în reușita </a:t>
            </a:r>
            <a:r>
              <a:rPr lang="ro-RO" altLang="es-ES" sz="2000" dirty="0" smtClean="0">
                <a:solidFill>
                  <a:sysClr val="windowText" lastClr="000000"/>
                </a:solidFill>
                <a:latin typeface="Calibri"/>
              </a:rPr>
              <a:t>antreprenorului</a:t>
            </a:r>
            <a:r>
              <a:rPr kumimoji="0" lang="ro-RO" altLang="es-ES" sz="2000" b="0" i="0" u="none" strike="noStrike" kern="1200" cap="none" spc="0" normalizeH="0" baseline="0" dirty="0" smtClean="0">
                <a:ln>
                  <a:noFill/>
                </a:ln>
                <a:solidFill>
                  <a:sysClr val="windowText" lastClr="000000"/>
                </a:solidFill>
                <a:effectLst/>
                <a:uLnTx/>
                <a:uFillTx/>
                <a:latin typeface="Calibri"/>
              </a:rPr>
              <a:t>. </a:t>
            </a:r>
          </a:p>
          <a:p>
            <a:pPr marL="742950" marR="0" lvl="1" indent="-285750" algn="just" defTabSz="914400" rtl="0" eaLnBrk="1" fontAlgn="base" latinLnBrk="0" hangingPunct="1">
              <a:lnSpc>
                <a:spcPct val="100000"/>
              </a:lnSpc>
              <a:spcBef>
                <a:spcPct val="20000"/>
              </a:spcBef>
              <a:spcAft>
                <a:spcPct val="0"/>
              </a:spcAft>
              <a:buClrTx/>
              <a:buSzTx/>
              <a:buFont typeface="Arial" charset="0"/>
              <a:buChar char="–"/>
              <a:tabLst/>
              <a:defRPr/>
            </a:pPr>
            <a:endParaRPr kumimoji="0" lang="ro-RO" altLang="es-ES" sz="2000" b="0" i="0" u="none" strike="noStrike" kern="1200" cap="none" spc="0" normalizeH="0" baseline="0" dirty="0" smtClean="0">
              <a:ln>
                <a:noFill/>
              </a:ln>
              <a:solidFill>
                <a:sysClr val="windowText" lastClr="000000"/>
              </a:solidFill>
              <a:effectLst/>
              <a:uLnTx/>
              <a:uFillTx/>
              <a:latin typeface="Calibri"/>
            </a:endParaRPr>
          </a:p>
          <a:p>
            <a:pPr marL="742950" marR="0" lvl="1" indent="-285750" algn="just" defTabSz="914400" rtl="0" eaLnBrk="1" fontAlgn="base" latinLnBrk="0" hangingPunct="1">
              <a:lnSpc>
                <a:spcPct val="100000"/>
              </a:lnSpc>
              <a:spcBef>
                <a:spcPct val="20000"/>
              </a:spcBef>
              <a:spcAft>
                <a:spcPct val="0"/>
              </a:spcAft>
              <a:buClrTx/>
              <a:buSzTx/>
              <a:buFont typeface="Arial" charset="0"/>
              <a:buChar char="–"/>
              <a:tabLst/>
              <a:defRPr/>
            </a:pPr>
            <a:r>
              <a:rPr lang="ro-RO" altLang="es-ES" sz="2000" dirty="0" smtClean="0">
                <a:solidFill>
                  <a:sysClr val="windowText" lastClr="000000"/>
                </a:solidFill>
                <a:latin typeface="Calibri"/>
              </a:rPr>
              <a:t>La finalul acestei secțiuni, se află o serie de exerciții de auto-evaluare, acestea fiind intenționate să reprezintă o manieră de verificare a conținutului propus</a:t>
            </a:r>
            <a:r>
              <a:rPr kumimoji="0" lang="ro-RO" altLang="es-ES" sz="2000" b="0" i="0" u="none" strike="noStrike" kern="1200" cap="none" spc="0" normalizeH="0" baseline="0" dirty="0" smtClean="0">
                <a:ln>
                  <a:noFill/>
                </a:ln>
                <a:solidFill>
                  <a:sysClr val="windowText" lastClr="000000"/>
                </a:solidFill>
                <a:effectLst/>
                <a:uLnTx/>
                <a:uFillTx/>
                <a:latin typeface="Calibri"/>
              </a:rPr>
              <a:t>.</a:t>
            </a:r>
          </a:p>
        </p:txBody>
      </p:sp>
    </p:spTree>
    <p:extLst>
      <p:ext uri="{BB962C8B-B14F-4D97-AF65-F5344CB8AC3E}">
        <p14:creationId xmlns:p14="http://schemas.microsoft.com/office/powerpoint/2010/main" val="7868980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Marcador de contenido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69525" y="0"/>
            <a:ext cx="12261525" cy="6858000"/>
          </a:xfrm>
        </p:spPr>
      </p:pic>
      <p:sp>
        <p:nvSpPr>
          <p:cNvPr id="15" name="Título 1"/>
          <p:cNvSpPr txBox="1">
            <a:spLocks/>
          </p:cNvSpPr>
          <p:nvPr/>
        </p:nvSpPr>
        <p:spPr bwMode="auto">
          <a:xfrm>
            <a:off x="363414" y="1649248"/>
            <a:ext cx="7558087" cy="5715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ro-RO" altLang="es-ES" sz="3200" b="0" i="0" u="none" strike="noStrike" kern="1200" cap="none" spc="0" normalizeH="0" baseline="0" dirty="0" smtClean="0">
                <a:ln>
                  <a:noFill/>
                </a:ln>
                <a:solidFill>
                  <a:sysClr val="windowText" lastClr="000000"/>
                </a:solidFill>
                <a:effectLst/>
                <a:uLnTx/>
                <a:uFillTx/>
                <a:latin typeface="Calibri"/>
                <a:ea typeface="+mj-ea"/>
                <a:cs typeface="+mj-cs"/>
              </a:rPr>
              <a:t>Serviciile</a:t>
            </a:r>
            <a:r>
              <a:rPr kumimoji="0" lang="ro-RO" altLang="es-ES" sz="3200" b="0" i="0" u="none" strike="noStrike" kern="1200" cap="none" spc="0" normalizeH="0" dirty="0" smtClean="0">
                <a:ln>
                  <a:noFill/>
                </a:ln>
                <a:solidFill>
                  <a:sysClr val="windowText" lastClr="000000"/>
                </a:solidFill>
                <a:effectLst/>
                <a:uLnTx/>
                <a:uFillTx/>
                <a:latin typeface="Calibri"/>
                <a:ea typeface="+mj-ea"/>
                <a:cs typeface="+mj-cs"/>
              </a:rPr>
              <a:t> pentru clienți</a:t>
            </a:r>
            <a:endParaRPr kumimoji="0" lang="ro-RO" altLang="es-ES" sz="2800" b="0" i="0" u="none" strike="noStrike" kern="1200" cap="none" spc="0" normalizeH="0" baseline="0" dirty="0" smtClean="0">
              <a:ln>
                <a:noFill/>
              </a:ln>
              <a:solidFill>
                <a:sysClr val="windowText" lastClr="000000"/>
              </a:solidFill>
              <a:effectLst/>
              <a:uLnTx/>
              <a:uFillTx/>
              <a:latin typeface="Calibri"/>
              <a:ea typeface="+mj-ea"/>
              <a:cs typeface="+mj-cs"/>
            </a:endParaRPr>
          </a:p>
        </p:txBody>
      </p:sp>
      <p:pic>
        <p:nvPicPr>
          <p:cNvPr id="1026" name="Picture 2" descr="C:\Users\lexio\AppData\Local\Microsoft\Windows\INetCache\IE\QZB9TLB2\customer-service[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02414" y="3106615"/>
            <a:ext cx="3684786" cy="2456524"/>
          </a:xfrm>
          <a:prstGeom prst="rect">
            <a:avLst/>
          </a:prstGeom>
          <a:noFill/>
          <a:extLst>
            <a:ext uri="{909E8E84-426E-40DD-AFC4-6F175D3DCCD1}">
              <a14:hiddenFill xmlns:a14="http://schemas.microsoft.com/office/drawing/2010/main">
                <a:solidFill>
                  <a:srgbClr val="FFFFFF"/>
                </a:solidFill>
              </a14:hiddenFill>
            </a:ext>
          </a:extLst>
        </p:spPr>
      </p:pic>
      <p:sp>
        <p:nvSpPr>
          <p:cNvPr id="16" name="Marcador de texto 2"/>
          <p:cNvSpPr txBox="1">
            <a:spLocks/>
          </p:cNvSpPr>
          <p:nvPr/>
        </p:nvSpPr>
        <p:spPr bwMode="auto">
          <a:xfrm>
            <a:off x="445476" y="2351555"/>
            <a:ext cx="7877909" cy="414303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just" fontAlgn="base">
              <a:lnSpc>
                <a:spcPct val="90000"/>
              </a:lnSpc>
              <a:spcBef>
                <a:spcPct val="20000"/>
              </a:spcBef>
              <a:spcAft>
                <a:spcPct val="0"/>
              </a:spcAft>
              <a:defRPr/>
            </a:pPr>
            <a:r>
              <a:rPr lang="ro-RO" altLang="es-ES" b="1" dirty="0" smtClean="0">
                <a:solidFill>
                  <a:sysClr val="windowText" lastClr="000000"/>
                </a:solidFill>
              </a:rPr>
              <a:t>Serviciile pentru clienți </a:t>
            </a:r>
            <a:r>
              <a:rPr lang="ro-RO" altLang="es-ES" dirty="0" smtClean="0">
                <a:solidFill>
                  <a:sysClr val="windowText" lastClr="000000"/>
                </a:solidFill>
              </a:rPr>
              <a:t>reprezintă un subiect care este încă subevaluat în multe țări. În afaceri, ne concentrăm pe produse, scăderea prețurilor, atragerea noilor clienți, uitând că ceea ce contează este cum (serviciile) și nu doar ce (produsul). Uneori, există o atitudine urâtă - banii și următorul client. Adeseori, serviciile post-vânzări nu există deloc, ne simțim escroci sau OZN-uri atunci când solicităm returnarea unui produs sau luarea în considerare a unei reclamații. </a:t>
            </a:r>
          </a:p>
          <a:p>
            <a:pPr algn="just" fontAlgn="base">
              <a:lnSpc>
                <a:spcPct val="90000"/>
              </a:lnSpc>
              <a:spcBef>
                <a:spcPct val="20000"/>
              </a:spcBef>
              <a:spcAft>
                <a:spcPct val="0"/>
              </a:spcAft>
              <a:defRPr/>
            </a:pPr>
            <a:endParaRPr lang="ro-RO" altLang="es-ES" dirty="0" smtClean="0">
              <a:solidFill>
                <a:sysClr val="windowText" lastClr="000000"/>
              </a:solidFill>
            </a:endParaRPr>
          </a:p>
          <a:p>
            <a:pPr algn="just" fontAlgn="base">
              <a:lnSpc>
                <a:spcPct val="90000"/>
              </a:lnSpc>
              <a:spcBef>
                <a:spcPct val="20000"/>
              </a:spcBef>
              <a:spcAft>
                <a:spcPct val="0"/>
              </a:spcAft>
              <a:defRPr/>
            </a:pPr>
            <a:r>
              <a:rPr lang="ro-RO" altLang="es-ES" b="1" dirty="0" smtClean="0">
                <a:solidFill>
                  <a:sysClr val="windowText" lastClr="000000"/>
                </a:solidFill>
              </a:rPr>
              <a:t>Clientul </a:t>
            </a:r>
            <a:r>
              <a:rPr lang="ro-RO" altLang="es-ES" dirty="0" smtClean="0">
                <a:solidFill>
                  <a:sysClr val="windowText" lastClr="000000"/>
                </a:solidFill>
              </a:rPr>
              <a:t>- cel mai important element al facerilor</a:t>
            </a:r>
          </a:p>
          <a:p>
            <a:pPr algn="just" fontAlgn="base">
              <a:lnSpc>
                <a:spcPct val="90000"/>
              </a:lnSpc>
              <a:spcBef>
                <a:spcPct val="20000"/>
              </a:spcBef>
              <a:spcAft>
                <a:spcPct val="0"/>
              </a:spcAft>
              <a:defRPr/>
            </a:pPr>
            <a:endParaRPr lang="ro-RO" altLang="es-ES" dirty="0" smtClean="0">
              <a:solidFill>
                <a:sysClr val="windowText" lastClr="000000"/>
              </a:solidFill>
            </a:endParaRPr>
          </a:p>
          <a:p>
            <a:pPr algn="just" fontAlgn="base">
              <a:lnSpc>
                <a:spcPct val="90000"/>
              </a:lnSpc>
              <a:spcBef>
                <a:spcPct val="20000"/>
              </a:spcBef>
              <a:spcAft>
                <a:spcPct val="0"/>
              </a:spcAft>
              <a:defRPr/>
            </a:pPr>
            <a:r>
              <a:rPr lang="ro-RO" altLang="es-ES" dirty="0" smtClean="0">
                <a:solidFill>
                  <a:sysClr val="windowText" lastClr="000000"/>
                </a:solidFill>
              </a:rPr>
              <a:t>Antreprenorii trebuie să înțeleagă că cel mai important element al oricărei afaceri este </a:t>
            </a:r>
            <a:r>
              <a:rPr lang="ro-RO" altLang="es-ES" dirty="0" smtClean="0">
                <a:solidFill>
                  <a:sysClr val="windowText" lastClr="000000"/>
                </a:solidFill>
              </a:rPr>
              <a:t>clientul.</a:t>
            </a:r>
            <a:r>
              <a:rPr lang="en-US" altLang="es-ES" dirty="0" smtClean="0">
                <a:solidFill>
                  <a:sysClr val="windowText" lastClr="000000"/>
                </a:solidFill>
              </a:rPr>
              <a:t> </a:t>
            </a:r>
            <a:r>
              <a:rPr lang="ro-RO" altLang="es-ES" dirty="0" smtClean="0">
                <a:solidFill>
                  <a:sysClr val="windowText" lastClr="000000"/>
                </a:solidFill>
              </a:rPr>
              <a:t>Serviciile </a:t>
            </a:r>
            <a:r>
              <a:rPr lang="ro-RO" altLang="es-ES" dirty="0" smtClean="0">
                <a:solidFill>
                  <a:sysClr val="windowText" lastClr="000000"/>
                </a:solidFill>
              </a:rPr>
              <a:t>adecvate pentru clienți semnifică crearea unei legături între afacerea noastră și client. Chiar dacă clientul „pleacă" (deoarece, de exemplu, a fost o singură achiziție) acesta va vorbi despre experiența sa pozitivă cu alte persoane. Dacă se întâmplă ca afacerea noastră să fie interesantă pentru alții, pentru că nu este suficient ce am vândut în trecut, vom </a:t>
            </a:r>
            <a:r>
              <a:rPr lang="ro-RO" altLang="es-ES" dirty="0" smtClean="0">
                <a:solidFill>
                  <a:sysClr val="windowText" lastClr="000000"/>
                </a:solidFill>
              </a:rPr>
              <a:t>av</a:t>
            </a:r>
            <a:r>
              <a:rPr lang="en-US" altLang="es-ES" dirty="0" smtClean="0">
                <a:solidFill>
                  <a:sysClr val="windowText" lastClr="000000"/>
                </a:solidFill>
              </a:rPr>
              <a:t>e</a:t>
            </a:r>
            <a:r>
              <a:rPr lang="ro-RO" altLang="es-ES" dirty="0" smtClean="0">
                <a:solidFill>
                  <a:sysClr val="windowText" lastClr="000000"/>
                </a:solidFill>
              </a:rPr>
              <a:t>a </a:t>
            </a:r>
            <a:r>
              <a:rPr lang="ro-RO" altLang="es-ES" dirty="0" smtClean="0">
                <a:solidFill>
                  <a:sysClr val="windowText" lastClr="000000"/>
                </a:solidFill>
              </a:rPr>
              <a:t>clienți noi. Gratuit (sau altfel, în prețul </a:t>
            </a:r>
            <a:r>
              <a:rPr lang="en-US" altLang="es-ES" dirty="0" smtClean="0">
                <a:solidFill>
                  <a:sysClr val="windowText" lastClr="000000"/>
                </a:solidFill>
              </a:rPr>
              <a:t>“</a:t>
            </a:r>
            <a:r>
              <a:rPr lang="ro-RO" altLang="es-ES" dirty="0" smtClean="0">
                <a:solidFill>
                  <a:sysClr val="windowText" lastClr="000000"/>
                </a:solidFill>
              </a:rPr>
              <a:t>vechiului</a:t>
            </a:r>
            <a:r>
              <a:rPr lang="en-US" altLang="es-ES" dirty="0" smtClean="0">
                <a:solidFill>
                  <a:sysClr val="windowText" lastClr="000000"/>
                </a:solidFill>
              </a:rPr>
              <a:t>”</a:t>
            </a:r>
            <a:r>
              <a:rPr lang="ro-RO" altLang="es-ES" dirty="0" smtClean="0">
                <a:solidFill>
                  <a:sysClr val="windowText" lastClr="000000"/>
                </a:solidFill>
              </a:rPr>
              <a:t> client). Și chiar dacă vechiul client nu ne recomandă, cel puțin nu va speria alți clienți potențiali. </a:t>
            </a:r>
            <a:endParaRPr kumimoji="0" lang="ro-RO" altLang="es-ES" i="0" u="none" strike="noStrike" kern="1200" cap="none" spc="0" normalizeH="0" baseline="0" dirty="0" smtClean="0">
              <a:ln>
                <a:noFill/>
              </a:ln>
              <a:solidFill>
                <a:sysClr val="windowText" lastClr="000000"/>
              </a:solidFill>
              <a:effectLst/>
              <a:uLnTx/>
              <a:uFillTx/>
              <a:latin typeface="Calibri"/>
            </a:endParaRPr>
          </a:p>
        </p:txBody>
      </p:sp>
    </p:spTree>
    <p:extLst>
      <p:ext uri="{BB962C8B-B14F-4D97-AF65-F5344CB8AC3E}">
        <p14:creationId xmlns:p14="http://schemas.microsoft.com/office/powerpoint/2010/main" val="7868980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Marcador de contenido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9756" y="61122"/>
            <a:ext cx="12152244" cy="6796878"/>
          </a:xfrm>
        </p:spPr>
      </p:pic>
      <p:sp>
        <p:nvSpPr>
          <p:cNvPr id="16" name="Título 1"/>
          <p:cNvSpPr txBox="1">
            <a:spLocks/>
          </p:cNvSpPr>
          <p:nvPr/>
        </p:nvSpPr>
        <p:spPr bwMode="auto">
          <a:xfrm>
            <a:off x="586153" y="2080846"/>
            <a:ext cx="9250929" cy="5715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just">
              <a:spcBef>
                <a:spcPct val="50000"/>
              </a:spcBef>
            </a:pPr>
            <a:r>
              <a:rPr lang="ro-RO" altLang="es-ES" sz="3200" dirty="0" smtClean="0">
                <a:solidFill>
                  <a:srgbClr val="000000"/>
                </a:solidFill>
                <a:latin typeface="Calibri" pitchFamily="34" charset="0"/>
              </a:rPr>
              <a:t>Abilitatea de a construi relații</a:t>
            </a:r>
            <a:endParaRPr lang="ro-RO" altLang="es-ES" sz="3200" dirty="0">
              <a:solidFill>
                <a:srgbClr val="000000"/>
              </a:solidFill>
              <a:latin typeface="Calibri" pitchFamily="34" charset="0"/>
            </a:endParaRPr>
          </a:p>
        </p:txBody>
      </p:sp>
      <p:sp>
        <p:nvSpPr>
          <p:cNvPr id="18" name="Text Box 6"/>
          <p:cNvSpPr txBox="1">
            <a:spLocks noChangeArrowheads="1"/>
          </p:cNvSpPr>
          <p:nvPr/>
        </p:nvSpPr>
        <p:spPr bwMode="auto">
          <a:xfrm>
            <a:off x="900113" y="3068638"/>
            <a:ext cx="2447925" cy="366712"/>
          </a:xfrm>
          <a:prstGeom prst="rect">
            <a:avLst/>
          </a:prstGeom>
          <a:noFill/>
          <a:ln w="9525">
            <a:noFill/>
            <a:miter lim="800000"/>
            <a:headEnd/>
            <a:tailEnd/>
          </a:ln>
        </p:spPr>
        <p:txBody>
          <a:bodyPr>
            <a:spAutoFit/>
          </a:bodyPr>
          <a:lstStyle/>
          <a:p>
            <a:pPr marL="0" marR="0" lvl="0" indent="0" defTabSz="914400" eaLnBrk="1" fontAlgn="auto" latinLnBrk="0" hangingPunct="1">
              <a:lnSpc>
                <a:spcPct val="100000"/>
              </a:lnSpc>
              <a:spcBef>
                <a:spcPct val="50000"/>
              </a:spcBef>
              <a:spcAft>
                <a:spcPts val="0"/>
              </a:spcAft>
              <a:buClrTx/>
              <a:buSzTx/>
              <a:buFontTx/>
              <a:buNone/>
              <a:tabLst/>
              <a:defRPr/>
            </a:pPr>
            <a:endParaRPr kumimoji="0" lang="es-ES_tradnl" altLang="es-ES" sz="1800" b="0" i="0" u="none" strike="noStrike" kern="0" cap="none" spc="0" normalizeH="0" baseline="0" noProof="0" smtClean="0">
              <a:ln>
                <a:noFill/>
              </a:ln>
              <a:solidFill>
                <a:srgbClr val="000000"/>
              </a:solidFill>
              <a:effectLst/>
              <a:uLnTx/>
              <a:uFillTx/>
            </a:endParaRPr>
          </a:p>
        </p:txBody>
      </p:sp>
      <p:sp>
        <p:nvSpPr>
          <p:cNvPr id="26" name="Text Box 7"/>
          <p:cNvSpPr txBox="1">
            <a:spLocks noChangeArrowheads="1"/>
          </p:cNvSpPr>
          <p:nvPr/>
        </p:nvSpPr>
        <p:spPr bwMode="auto">
          <a:xfrm>
            <a:off x="586154" y="2885817"/>
            <a:ext cx="8569569" cy="3000821"/>
          </a:xfrm>
          <a:prstGeom prst="rect">
            <a:avLst/>
          </a:prstGeom>
          <a:noFill/>
          <a:ln w="9525">
            <a:noFill/>
            <a:miter lim="800000"/>
            <a:headEnd/>
            <a:tailEnd/>
          </a:ln>
        </p:spPr>
        <p:txBody>
          <a:bodyPr wrap="square">
            <a:spAutoFit/>
          </a:bodyPr>
          <a:lstStyle/>
          <a:p>
            <a:pPr algn="just">
              <a:spcBef>
                <a:spcPct val="50000"/>
              </a:spcBef>
            </a:pPr>
            <a:r>
              <a:rPr lang="ro-RO" dirty="0" smtClean="0"/>
              <a:t>Vânzătorul poate „împinge„ bunurile spre cumpărători. Dar depinde de serviciile pentru clienți dacă această persoană va reveni sau nu sau va cumpăra ceva de la dvs. sau nu. Serviciile pentru clienți sunt o artă – arta de a construi și de a menține relații cu clienții. Nu este un cuvânt gol, ci fundația fiecărei afaceri. Of…și nu poate rămâne doar la nivel declarativ, trebuie indusă afacerii dvs. Nu poate fi următoarea, în paralel sau dependentă de….orice. Serviciile pentru clienți determină modul în care vă gestionați afacerea și cum câștigați banii.</a:t>
            </a:r>
          </a:p>
          <a:p>
            <a:pPr algn="just">
              <a:spcBef>
                <a:spcPct val="50000"/>
              </a:spcBef>
            </a:pPr>
            <a:r>
              <a:rPr lang="ro-RO" dirty="0" smtClean="0"/>
              <a:t/>
            </a:r>
            <a:br>
              <a:rPr lang="ro-RO" dirty="0" smtClean="0"/>
            </a:br>
            <a:r>
              <a:rPr lang="ro-RO" dirty="0" smtClean="0"/>
              <a:t/>
            </a:r>
            <a:br>
              <a:rPr lang="ro-RO" dirty="0" smtClean="0"/>
            </a:br>
            <a:r>
              <a:rPr lang="ro-RO" dirty="0" smtClean="0"/>
              <a:t>Cum? Cum?!</a:t>
            </a:r>
            <a:endParaRPr lang="ro-RO" altLang="es-ES" sz="2000" dirty="0">
              <a:solidFill>
                <a:srgbClr val="000000"/>
              </a:solidFill>
              <a:latin typeface="Calibri" pitchFamily="34" charset="0"/>
            </a:endParaRPr>
          </a:p>
        </p:txBody>
      </p:sp>
      <p:pic>
        <p:nvPicPr>
          <p:cNvPr id="2050" name="Picture 2" descr="C:\Users\lexio\AppData\Local\Microsoft\Windows\INetCache\IE\HA1I8GIQ\współpraca-300x169[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49508" y="3068638"/>
            <a:ext cx="2857500" cy="1609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68980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Marcador de contenido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756" y="61122"/>
            <a:ext cx="12152244" cy="6796878"/>
          </a:xfrm>
          <a:prstGeom prst="rect">
            <a:avLst/>
          </a:prstGeom>
        </p:spPr>
      </p:pic>
      <p:sp>
        <p:nvSpPr>
          <p:cNvPr id="25604" name="Título 1"/>
          <p:cNvSpPr>
            <a:spLocks noGrp="1"/>
          </p:cNvSpPr>
          <p:nvPr>
            <p:ph type="title" idx="4294967295"/>
          </p:nvPr>
        </p:nvSpPr>
        <p:spPr>
          <a:xfrm>
            <a:off x="514445" y="1967450"/>
            <a:ext cx="10077449" cy="1057103"/>
          </a:xfrm>
        </p:spPr>
        <p:txBody>
          <a:bodyPr>
            <a:normAutofit fontScale="90000"/>
          </a:bodyPr>
          <a:lstStyle/>
          <a:p>
            <a:pPr algn="just"/>
            <a:r>
              <a:rPr lang="ro-RO" altLang="es-ES" sz="3200" b="1" dirty="0" smtClean="0"/>
              <a:t>Deci, cum? Cum se gestionează clienții în mod adecvat? Următoarele reguli reprezintă elemente standard și concomitent, asigură reușita în acest domeniu:</a:t>
            </a:r>
            <a:endParaRPr lang="ro-RO" altLang="es-ES" sz="3200" b="1" dirty="0"/>
          </a:p>
        </p:txBody>
      </p:sp>
      <p:sp>
        <p:nvSpPr>
          <p:cNvPr id="25605" name="Marcador de texto 2"/>
          <p:cNvSpPr>
            <a:spLocks noGrp="1"/>
          </p:cNvSpPr>
          <p:nvPr>
            <p:ph type="body" sz="half" idx="4294967295"/>
          </p:nvPr>
        </p:nvSpPr>
        <p:spPr>
          <a:xfrm>
            <a:off x="539262" y="3123833"/>
            <a:ext cx="8159261" cy="2983890"/>
          </a:xfrm>
        </p:spPr>
        <p:txBody>
          <a:bodyPr>
            <a:noAutofit/>
          </a:bodyPr>
          <a:lstStyle/>
          <a:p>
            <a:pPr marL="342900" indent="-342900" algn="just">
              <a:lnSpc>
                <a:spcPct val="150000"/>
              </a:lnSpc>
              <a:buAutoNum type="arabicPeriod"/>
            </a:pPr>
            <a:r>
              <a:rPr lang="ro-RO" altLang="es-ES" sz="1800" b="1" dirty="0" smtClean="0">
                <a:solidFill>
                  <a:schemeClr val="accent6">
                    <a:lumMod val="75000"/>
                  </a:schemeClr>
                </a:solidFill>
                <a:effectLst>
                  <a:outerShdw blurRad="38100" dist="38100" dir="2700000" algn="tl">
                    <a:srgbClr val="000000">
                      <a:alpha val="43137"/>
                    </a:srgbClr>
                  </a:outerShdw>
                </a:effectLst>
              </a:rPr>
              <a:t>Răspundeți întotdeauna la telefon </a:t>
            </a:r>
          </a:p>
          <a:p>
            <a:pPr marL="0" indent="0" algn="just">
              <a:lnSpc>
                <a:spcPct val="150000"/>
              </a:lnSpc>
              <a:buNone/>
            </a:pPr>
            <a:r>
              <a:rPr lang="ro-RO" altLang="es-ES" sz="1800" dirty="0" smtClean="0"/>
              <a:t>Fiecare apel nepreluat este un client potențial pierdut și bani potențiali pierduți. Nu reușiți să faceți față? Angajați încă o persoană sau utilizați un robot telefonic (dar </a:t>
            </a:r>
            <a:r>
              <a:rPr lang="ro-RO" altLang="es-ES" sz="1800" dirty="0" err="1" smtClean="0"/>
              <a:t>resunați</a:t>
            </a:r>
            <a:r>
              <a:rPr lang="ro-RO" altLang="es-ES" sz="1800" dirty="0" smtClean="0"/>
              <a:t> TOATE persoanele). Dar aveți grijă, un client care este la birou are precedență asupra unuia care sună la telefon. Acesta a făcut efortul de a se prezenta personal, este acolo, la fața locului, și ar fi pur și simplu nepoliticos să răspundeți la telefon în loc de a-l servi. După ce vă ocupați de clientul din birou, </a:t>
            </a:r>
            <a:r>
              <a:rPr lang="ro-RO" altLang="es-ES" sz="1800" dirty="0" err="1" smtClean="0"/>
              <a:t>resunați</a:t>
            </a:r>
            <a:r>
              <a:rPr lang="ro-RO" altLang="es-ES" sz="1800" dirty="0" smtClean="0"/>
              <a:t> imediat persoana care v-a apelat!</a:t>
            </a:r>
          </a:p>
        </p:txBody>
      </p:sp>
      <p:pic>
        <p:nvPicPr>
          <p:cNvPr id="3074" name="Picture 2" descr="C:\Users\lexio\AppData\Local\Microsoft\Windows\INetCache\IE\DTZHRB9C\4263951467_ceb6af7885[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69267" y="3212123"/>
            <a:ext cx="2026236" cy="2571366"/>
          </a:xfrm>
          <a:prstGeom prst="rect">
            <a:avLst/>
          </a:prstGeom>
          <a:noFill/>
          <a:extLst>
            <a:ext uri="{909E8E84-426E-40DD-AFC4-6F175D3DCCD1}">
              <a14:hiddenFill xmlns:a14="http://schemas.microsoft.com/office/drawing/2010/main">
                <a:solidFill>
                  <a:srgbClr val="FFFFFF"/>
                </a:solidFill>
              </a14:hiddenFill>
            </a:ext>
          </a:extLst>
        </p:spPr>
      </p:pic>
      <p:sp>
        <p:nvSpPr>
          <p:cNvPr id="3" name="Prostokąt 2"/>
          <p:cNvSpPr/>
          <p:nvPr/>
        </p:nvSpPr>
        <p:spPr>
          <a:xfrm>
            <a:off x="9369267" y="5310554"/>
            <a:ext cx="1849718" cy="3165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Marcador de contenido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756" y="61122"/>
            <a:ext cx="12152244" cy="6796878"/>
          </a:xfrm>
          <a:prstGeom prst="rect">
            <a:avLst/>
          </a:prstGeom>
        </p:spPr>
      </p:pic>
      <p:sp>
        <p:nvSpPr>
          <p:cNvPr id="26630" name="5 Rectángulo"/>
          <p:cNvSpPr>
            <a:spLocks noChangeArrowheads="1"/>
          </p:cNvSpPr>
          <p:nvPr/>
        </p:nvSpPr>
        <p:spPr bwMode="auto">
          <a:xfrm>
            <a:off x="805962" y="2293785"/>
            <a:ext cx="6614746" cy="3970318"/>
          </a:xfrm>
          <a:prstGeom prst="rect">
            <a:avLst/>
          </a:prstGeom>
          <a:noFill/>
          <a:ln w="9525">
            <a:noFill/>
            <a:miter lim="800000"/>
            <a:headEnd/>
            <a:tailEnd/>
          </a:ln>
        </p:spPr>
        <p:txBody>
          <a:bodyPr wrap="square">
            <a:spAutoFit/>
          </a:bodyPr>
          <a:lstStyle/>
          <a:p>
            <a:pPr>
              <a:lnSpc>
                <a:spcPct val="150000"/>
              </a:lnSpc>
              <a:spcBef>
                <a:spcPct val="50000"/>
              </a:spcBef>
            </a:pPr>
            <a:r>
              <a:rPr lang="ro-RO" altLang="es-ES" b="1" dirty="0" smtClean="0">
                <a:solidFill>
                  <a:schemeClr val="accent6">
                    <a:lumMod val="75000"/>
                  </a:schemeClr>
                </a:solidFill>
                <a:effectLst>
                  <a:outerShdw blurRad="38100" dist="38100" dir="2700000" algn="tl">
                    <a:srgbClr val="000000">
                      <a:alpha val="43137"/>
                    </a:srgbClr>
                  </a:outerShdw>
                </a:effectLst>
                <a:latin typeface="Calibri" pitchFamily="34" charset="0"/>
              </a:rPr>
              <a:t>2. Fără vorbe în vânt</a:t>
            </a:r>
          </a:p>
          <a:p>
            <a:pPr algn="just">
              <a:lnSpc>
                <a:spcPct val="150000"/>
              </a:lnSpc>
              <a:spcBef>
                <a:spcPct val="50000"/>
              </a:spcBef>
            </a:pPr>
            <a:r>
              <a:rPr lang="ro-RO" altLang="es-ES" dirty="0" smtClean="0">
                <a:solidFill>
                  <a:srgbClr val="000000"/>
                </a:solidFill>
                <a:latin typeface="Calibri" pitchFamily="34" charset="0"/>
              </a:rPr>
              <a:t>Promiteți doar lucrurile de care sunteți 1000% sigur că le veți putea și doriți să le duceți la îndeplinire. Ideea expresiei </a:t>
            </a:r>
            <a:r>
              <a:rPr lang="en-US" altLang="es-ES" dirty="0" smtClean="0">
                <a:solidFill>
                  <a:srgbClr val="000000"/>
                </a:solidFill>
                <a:latin typeface="Calibri" pitchFamily="34" charset="0"/>
              </a:rPr>
              <a:t>“</a:t>
            </a:r>
            <a:r>
              <a:rPr lang="en-US" altLang="es-ES" dirty="0" smtClean="0">
                <a:solidFill>
                  <a:srgbClr val="000000"/>
                </a:solidFill>
                <a:latin typeface="Calibri" pitchFamily="34" charset="0"/>
              </a:rPr>
              <a:t>p</a:t>
            </a:r>
            <a:r>
              <a:rPr lang="ro-RO" altLang="es-ES" dirty="0" smtClean="0">
                <a:solidFill>
                  <a:srgbClr val="000000"/>
                </a:solidFill>
                <a:latin typeface="Calibri" pitchFamily="34" charset="0"/>
              </a:rPr>
              <a:t>ere </a:t>
            </a:r>
            <a:r>
              <a:rPr lang="ro-RO" altLang="es-ES" dirty="0" smtClean="0">
                <a:solidFill>
                  <a:srgbClr val="000000"/>
                </a:solidFill>
                <a:latin typeface="Calibri" pitchFamily="34" charset="0"/>
              </a:rPr>
              <a:t>în </a:t>
            </a:r>
            <a:r>
              <a:rPr lang="ro-RO" altLang="es-ES" dirty="0" smtClean="0">
                <a:solidFill>
                  <a:srgbClr val="000000"/>
                </a:solidFill>
                <a:latin typeface="Calibri" pitchFamily="34" charset="0"/>
              </a:rPr>
              <a:t>salcie</a:t>
            </a:r>
            <a:r>
              <a:rPr lang="en-US" altLang="es-ES" dirty="0" smtClean="0">
                <a:solidFill>
                  <a:srgbClr val="000000"/>
                </a:solidFill>
                <a:latin typeface="Calibri" pitchFamily="34" charset="0"/>
              </a:rPr>
              <a:t>”</a:t>
            </a:r>
            <a:r>
              <a:rPr lang="ro-RO" altLang="es-ES" dirty="0" smtClean="0">
                <a:solidFill>
                  <a:srgbClr val="000000"/>
                </a:solidFill>
                <a:latin typeface="Calibri" pitchFamily="34" charset="0"/>
              </a:rPr>
              <a:t> </a:t>
            </a:r>
            <a:r>
              <a:rPr lang="ro-RO" altLang="es-ES" dirty="0" smtClean="0">
                <a:solidFill>
                  <a:srgbClr val="000000"/>
                </a:solidFill>
                <a:latin typeface="Calibri" pitchFamily="34" charset="0"/>
              </a:rPr>
              <a:t>semnifică „promisiuni imposibil de îndeplinit". Nu aveți resursele pentru a le duce la îndeplinire și atunci nu trebuie să promiteți sau să organizați resursele. Nu este nimic mai rău pentru construirea unei relații cu clienții decât imposibilitatea de a vă duce la îndeplinire promisiunile. Începutul fals de la început este complet inutil și foarte scump.</a:t>
            </a:r>
            <a:endParaRPr lang="ro-RO" altLang="es-ES" dirty="0">
              <a:solidFill>
                <a:srgbClr val="000000"/>
              </a:solidFill>
              <a:latin typeface="Calibri" pitchFamily="34" charset="0"/>
            </a:endParaRPr>
          </a:p>
        </p:txBody>
      </p:sp>
      <p:pic>
        <p:nvPicPr>
          <p:cNvPr id="4099" name="Picture 3" descr="C:\Users\lexio\AppData\Local\Microsoft\Windows\INetCache\IE\DTZHRB9C\vomiting-words2[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37231" y="2885590"/>
            <a:ext cx="4229902" cy="259434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756" y="61122"/>
            <a:ext cx="12152244" cy="6796878"/>
          </a:xfrm>
          <a:prstGeom prst="rect">
            <a:avLst/>
          </a:prstGeom>
        </p:spPr>
      </p:pic>
      <p:sp>
        <p:nvSpPr>
          <p:cNvPr id="3" name="Marcador de texto 2"/>
          <p:cNvSpPr>
            <a:spLocks noGrp="1"/>
          </p:cNvSpPr>
          <p:nvPr>
            <p:ph type="body" sz="half" idx="4294967295"/>
          </p:nvPr>
        </p:nvSpPr>
        <p:spPr>
          <a:xfrm>
            <a:off x="691663" y="2309625"/>
            <a:ext cx="7256584" cy="2953850"/>
          </a:xfrm>
        </p:spPr>
        <p:txBody>
          <a:bodyPr rtlCol="0">
            <a:normAutofit/>
          </a:bodyPr>
          <a:lstStyle/>
          <a:p>
            <a:pPr marL="113400" indent="0" algn="just">
              <a:lnSpc>
                <a:spcPct val="150000"/>
              </a:lnSpc>
              <a:spcBef>
                <a:spcPts val="200"/>
              </a:spcBef>
              <a:buNone/>
              <a:defRPr/>
            </a:pPr>
            <a:r>
              <a:rPr lang="ro-RO" sz="1800" b="1" kern="1000" dirty="0" smtClean="0">
                <a:solidFill>
                  <a:schemeClr val="accent6">
                    <a:lumMod val="75000"/>
                  </a:schemeClr>
                </a:solidFill>
                <a:effectLst>
                  <a:outerShdw blurRad="38100" dist="38100" dir="2700000" algn="tl">
                    <a:srgbClr val="000000">
                      <a:alpha val="43137"/>
                    </a:srgbClr>
                  </a:outerShdw>
                </a:effectLst>
                <a:latin typeface="+mj-lt"/>
                <a:ea typeface="+mj-ea"/>
                <a:cs typeface="+mj-cs"/>
              </a:rPr>
              <a:t>3. Ascultați clientul</a:t>
            </a:r>
          </a:p>
          <a:p>
            <a:pPr marL="113400" indent="0" algn="just">
              <a:lnSpc>
                <a:spcPct val="150000"/>
              </a:lnSpc>
              <a:spcBef>
                <a:spcPts val="200"/>
              </a:spcBef>
              <a:buNone/>
              <a:defRPr/>
            </a:pPr>
            <a:r>
              <a:rPr lang="ro-RO" sz="1800" kern="1000" dirty="0" smtClean="0">
                <a:latin typeface="+mj-lt"/>
                <a:ea typeface="+mj-ea"/>
                <a:cs typeface="+mj-cs"/>
              </a:rPr>
              <a:t>Nu semnifică „clientul are întotdeauna dreptate" (deoarece nu este cazul, ci uneori nu merită să i se dovedească acest lucru). Are legătură cu corelarea așteptărilor și nevoilor clienților. Și </a:t>
            </a:r>
            <a:r>
              <a:rPr lang="ro-RO" sz="1800" kern="1000" dirty="0" smtClean="0">
                <a:latin typeface="+mj-lt"/>
                <a:ea typeface="+mj-ea"/>
                <a:cs typeface="+mj-cs"/>
              </a:rPr>
              <a:t>n</a:t>
            </a:r>
            <a:r>
              <a:rPr lang="en-US" sz="1800" kern="1000" dirty="0" smtClean="0">
                <a:latin typeface="+mj-lt"/>
                <a:ea typeface="+mj-ea"/>
                <a:cs typeface="+mj-cs"/>
              </a:rPr>
              <a:t>u </a:t>
            </a:r>
            <a:r>
              <a:rPr lang="ro-RO" sz="1800" kern="1000" dirty="0" smtClean="0">
                <a:latin typeface="+mj-lt"/>
                <a:ea typeface="+mj-ea"/>
                <a:cs typeface="+mj-cs"/>
              </a:rPr>
              <a:t>promovarea </a:t>
            </a:r>
            <a:r>
              <a:rPr lang="ro-RO" sz="1800" kern="1000" dirty="0" smtClean="0">
                <a:latin typeface="+mj-lt"/>
                <a:ea typeface="+mj-ea"/>
                <a:cs typeface="+mj-cs"/>
              </a:rPr>
              <a:t>a ceea ce este pe raft deoarece “trebuie să se vândă”.</a:t>
            </a:r>
            <a:endParaRPr lang="ro-RO" sz="1200" dirty="0"/>
          </a:p>
        </p:txBody>
      </p:sp>
      <p:sp>
        <p:nvSpPr>
          <p:cNvPr id="2" name="Prostokąt 1"/>
          <p:cNvSpPr/>
          <p:nvPr/>
        </p:nvSpPr>
        <p:spPr>
          <a:xfrm>
            <a:off x="7807569" y="2379785"/>
            <a:ext cx="1793631" cy="26963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 name="Prostokąt 7"/>
          <p:cNvSpPr/>
          <p:nvPr/>
        </p:nvSpPr>
        <p:spPr>
          <a:xfrm>
            <a:off x="8994531" y="2907320"/>
            <a:ext cx="1049214" cy="1348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 name="Prostokąt 8"/>
          <p:cNvSpPr/>
          <p:nvPr/>
        </p:nvSpPr>
        <p:spPr>
          <a:xfrm>
            <a:off x="9378461" y="3786550"/>
            <a:ext cx="1049214" cy="22274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5122" name="Picture 2" descr="C:\Users\lexio\AppData\Local\Microsoft\Windows\INetCache\IE\HHA3ULAZ\listen-to-your-customers[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27094" y="2725613"/>
            <a:ext cx="3233301" cy="234461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2484</TotalTime>
  <Words>2131</Words>
  <Application>Microsoft Office PowerPoint</Application>
  <PresentationFormat>Widescreen</PresentationFormat>
  <Paragraphs>71</Paragraphs>
  <Slides>23</Slides>
  <Notes>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23</vt:i4>
      </vt:variant>
    </vt:vector>
  </HeadingPairs>
  <TitlesOfParts>
    <vt:vector size="31" baseType="lpstr">
      <vt:lpstr>Arial Unicode MS</vt:lpstr>
      <vt:lpstr>Arial</vt:lpstr>
      <vt:lpstr>Bebas</vt:lpstr>
      <vt:lpstr>Calibri</vt:lpstr>
      <vt:lpstr>Calibri Light</vt:lpstr>
      <vt:lpstr>Symbol</vt:lpstr>
      <vt:lpstr>Tahoma</vt:lpstr>
      <vt:lpstr>Tema de Office</vt:lpstr>
      <vt:lpstr>PowerPoint Presentation</vt:lpstr>
      <vt:lpstr>Rezumat </vt:lpstr>
      <vt:lpstr>Descrierea Obiectivelor și Conținutului</vt:lpstr>
      <vt:lpstr>Descrierea metodei de predare</vt:lpstr>
      <vt:lpstr>PowerPoint Presentation</vt:lpstr>
      <vt:lpstr>PowerPoint Presentation</vt:lpstr>
      <vt:lpstr>Deci, cum? Cum se gestionează clienții în mod adecvat? Următoarele reguli reprezintă elemente standard și concomitent, asigură reușita în acest domeniu:</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Principalele greșeli asociate serviciilor pentru clienți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Programas</dc:creator>
  <cp:lastModifiedBy>S</cp:lastModifiedBy>
  <cp:revision>58</cp:revision>
  <dcterms:created xsi:type="dcterms:W3CDTF">2017-02-21T07:14:20Z</dcterms:created>
  <dcterms:modified xsi:type="dcterms:W3CDTF">2019-07-14T11:41:01Z</dcterms:modified>
</cp:coreProperties>
</file>